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5"/>
  </p:notesMasterIdLst>
  <p:sldIdLst>
    <p:sldId id="346" r:id="rId2"/>
    <p:sldId id="376" r:id="rId3"/>
    <p:sldId id="263" r:id="rId4"/>
    <p:sldId id="257" r:id="rId5"/>
    <p:sldId id="378" r:id="rId6"/>
    <p:sldId id="379" r:id="rId7"/>
    <p:sldId id="380" r:id="rId8"/>
    <p:sldId id="381" r:id="rId9"/>
    <p:sldId id="265" r:id="rId10"/>
    <p:sldId id="264" r:id="rId11"/>
    <p:sldId id="266" r:id="rId12"/>
    <p:sldId id="267" r:id="rId13"/>
    <p:sldId id="268" r:id="rId14"/>
    <p:sldId id="271" r:id="rId15"/>
    <p:sldId id="269" r:id="rId16"/>
    <p:sldId id="272" r:id="rId17"/>
    <p:sldId id="2451" r:id="rId18"/>
    <p:sldId id="273" r:id="rId19"/>
    <p:sldId id="309" r:id="rId20"/>
    <p:sldId id="275" r:id="rId21"/>
    <p:sldId id="382" r:id="rId22"/>
    <p:sldId id="282" r:id="rId23"/>
    <p:sldId id="404" r:id="rId24"/>
    <p:sldId id="2441" r:id="rId25"/>
    <p:sldId id="480" r:id="rId26"/>
    <p:sldId id="2439" r:id="rId27"/>
    <p:sldId id="2414" r:id="rId28"/>
    <p:sldId id="2432" r:id="rId29"/>
    <p:sldId id="2440" r:id="rId30"/>
    <p:sldId id="2442" r:id="rId31"/>
    <p:sldId id="285" r:id="rId32"/>
    <p:sldId id="383" r:id="rId33"/>
    <p:sldId id="2452" r:id="rId34"/>
    <p:sldId id="462" r:id="rId35"/>
    <p:sldId id="2463" r:id="rId36"/>
    <p:sldId id="2456" r:id="rId37"/>
    <p:sldId id="291" r:id="rId38"/>
    <p:sldId id="2458" r:id="rId39"/>
    <p:sldId id="2464" r:id="rId40"/>
    <p:sldId id="2465" r:id="rId41"/>
    <p:sldId id="385" r:id="rId42"/>
    <p:sldId id="389" r:id="rId43"/>
    <p:sldId id="386" r:id="rId44"/>
    <p:sldId id="388" r:id="rId45"/>
    <p:sldId id="387" r:id="rId46"/>
    <p:sldId id="2459" r:id="rId47"/>
    <p:sldId id="2466" r:id="rId48"/>
    <p:sldId id="293" r:id="rId49"/>
    <p:sldId id="392" r:id="rId50"/>
    <p:sldId id="393" r:id="rId51"/>
    <p:sldId id="2469" r:id="rId52"/>
    <p:sldId id="2476" r:id="rId53"/>
    <p:sldId id="2475" r:id="rId54"/>
    <p:sldId id="2479" r:id="rId55"/>
    <p:sldId id="2457" r:id="rId56"/>
    <p:sldId id="294" r:id="rId57"/>
    <p:sldId id="391" r:id="rId58"/>
    <p:sldId id="394" r:id="rId59"/>
    <p:sldId id="395" r:id="rId60"/>
    <p:sldId id="396" r:id="rId61"/>
    <p:sldId id="397" r:id="rId62"/>
    <p:sldId id="2467" r:id="rId63"/>
    <p:sldId id="286" r:id="rId64"/>
    <p:sldId id="384" r:id="rId65"/>
    <p:sldId id="290" r:id="rId66"/>
    <p:sldId id="2453" r:id="rId67"/>
    <p:sldId id="2444" r:id="rId68"/>
    <p:sldId id="398" r:id="rId69"/>
    <p:sldId id="2455" r:id="rId70"/>
    <p:sldId id="2454" r:id="rId71"/>
    <p:sldId id="2448" r:id="rId72"/>
    <p:sldId id="2443" r:id="rId73"/>
    <p:sldId id="2446" r:id="rId74"/>
    <p:sldId id="2447" r:id="rId75"/>
    <p:sldId id="2470" r:id="rId76"/>
    <p:sldId id="2450" r:id="rId77"/>
    <p:sldId id="2471" r:id="rId78"/>
    <p:sldId id="2473" r:id="rId79"/>
    <p:sldId id="2472" r:id="rId80"/>
    <p:sldId id="2474" r:id="rId81"/>
    <p:sldId id="2445" r:id="rId82"/>
    <p:sldId id="399" r:id="rId83"/>
    <p:sldId id="2478" r:id="rId84"/>
    <p:sldId id="400" r:id="rId85"/>
    <p:sldId id="288" r:id="rId86"/>
    <p:sldId id="302" r:id="rId87"/>
    <p:sldId id="289" r:id="rId88"/>
    <p:sldId id="298" r:id="rId89"/>
    <p:sldId id="299" r:id="rId90"/>
    <p:sldId id="300" r:id="rId91"/>
    <p:sldId id="301" r:id="rId92"/>
    <p:sldId id="2460" r:id="rId93"/>
    <p:sldId id="2483" r:id="rId94"/>
    <p:sldId id="2484" r:id="rId95"/>
    <p:sldId id="2485" r:id="rId96"/>
    <p:sldId id="2486" r:id="rId97"/>
    <p:sldId id="2482" r:id="rId98"/>
    <p:sldId id="2481" r:id="rId99"/>
    <p:sldId id="2487" r:id="rId100"/>
    <p:sldId id="2480" r:id="rId101"/>
    <p:sldId id="2462" r:id="rId102"/>
    <p:sldId id="2461" r:id="rId103"/>
    <p:sldId id="2488" r:id="rId104"/>
    <p:sldId id="2489" r:id="rId105"/>
    <p:sldId id="2490" r:id="rId106"/>
    <p:sldId id="304" r:id="rId107"/>
    <p:sldId id="2491" r:id="rId108"/>
    <p:sldId id="2492" r:id="rId109"/>
    <p:sldId id="311" r:id="rId110"/>
    <p:sldId id="312" r:id="rId111"/>
    <p:sldId id="405" r:id="rId112"/>
    <p:sldId id="479" r:id="rId113"/>
    <p:sldId id="2494" r:id="rId114"/>
    <p:sldId id="435" r:id="rId115"/>
    <p:sldId id="415" r:id="rId116"/>
    <p:sldId id="436" r:id="rId117"/>
    <p:sldId id="407" r:id="rId118"/>
    <p:sldId id="437" r:id="rId119"/>
    <p:sldId id="438" r:id="rId120"/>
    <p:sldId id="439" r:id="rId121"/>
    <p:sldId id="440" r:id="rId122"/>
    <p:sldId id="443" r:id="rId123"/>
    <p:sldId id="441" r:id="rId124"/>
    <p:sldId id="444" r:id="rId125"/>
    <p:sldId id="442" r:id="rId126"/>
    <p:sldId id="408" r:id="rId127"/>
    <p:sldId id="2495" r:id="rId128"/>
    <p:sldId id="2496" r:id="rId129"/>
    <p:sldId id="2497" r:id="rId130"/>
    <p:sldId id="586" r:id="rId131"/>
    <p:sldId id="352" r:id="rId132"/>
    <p:sldId id="350" r:id="rId133"/>
    <p:sldId id="348" r:id="rId134"/>
    <p:sldId id="349" r:id="rId135"/>
    <p:sldId id="353" r:id="rId136"/>
    <p:sldId id="575" r:id="rId137"/>
    <p:sldId id="356" r:id="rId138"/>
    <p:sldId id="572" r:id="rId139"/>
    <p:sldId id="574" r:id="rId140"/>
    <p:sldId id="2508" r:id="rId141"/>
    <p:sldId id="445" r:id="rId142"/>
    <p:sldId id="450" r:id="rId143"/>
    <p:sldId id="447" r:id="rId144"/>
    <p:sldId id="448" r:id="rId145"/>
    <p:sldId id="449" r:id="rId146"/>
    <p:sldId id="579" r:id="rId147"/>
    <p:sldId id="587" r:id="rId148"/>
    <p:sldId id="588" r:id="rId149"/>
    <p:sldId id="589" r:id="rId150"/>
    <p:sldId id="606" r:id="rId151"/>
    <p:sldId id="590" r:id="rId152"/>
    <p:sldId id="591" r:id="rId153"/>
    <p:sldId id="593" r:id="rId154"/>
    <p:sldId id="594" r:id="rId155"/>
    <p:sldId id="613" r:id="rId156"/>
    <p:sldId id="595" r:id="rId157"/>
    <p:sldId id="597" r:id="rId158"/>
    <p:sldId id="598" r:id="rId159"/>
    <p:sldId id="599" r:id="rId160"/>
    <p:sldId id="600" r:id="rId161"/>
    <p:sldId id="601" r:id="rId162"/>
    <p:sldId id="611" r:id="rId163"/>
    <p:sldId id="612" r:id="rId164"/>
    <p:sldId id="616" r:id="rId165"/>
    <p:sldId id="2498" r:id="rId166"/>
    <p:sldId id="607" r:id="rId167"/>
    <p:sldId id="608" r:id="rId168"/>
    <p:sldId id="609" r:id="rId169"/>
    <p:sldId id="603" r:id="rId170"/>
    <p:sldId id="604" r:id="rId171"/>
    <p:sldId id="610" r:id="rId172"/>
    <p:sldId id="580" r:id="rId173"/>
    <p:sldId id="581" r:id="rId174"/>
    <p:sldId id="2499" r:id="rId175"/>
    <p:sldId id="2500" r:id="rId176"/>
    <p:sldId id="582" r:id="rId177"/>
    <p:sldId id="2501" r:id="rId178"/>
    <p:sldId id="2502" r:id="rId179"/>
    <p:sldId id="2505" r:id="rId180"/>
    <p:sldId id="2506" r:id="rId181"/>
    <p:sldId id="2507" r:id="rId182"/>
    <p:sldId id="2503" r:id="rId183"/>
    <p:sldId id="2504" r:id="rId184"/>
    <p:sldId id="583" r:id="rId185"/>
    <p:sldId id="615" r:id="rId186"/>
    <p:sldId id="617" r:id="rId187"/>
    <p:sldId id="459" r:id="rId188"/>
    <p:sldId id="466" r:id="rId189"/>
    <p:sldId id="467" r:id="rId190"/>
    <p:sldId id="468" r:id="rId191"/>
    <p:sldId id="469" r:id="rId192"/>
    <p:sldId id="470" r:id="rId193"/>
    <p:sldId id="345" r:id="rId194"/>
  </p:sldIdLst>
  <p:sldSz cx="12192000" cy="6858000"/>
  <p:notesSz cx="6858000" cy="9144000"/>
  <p:embeddedFontLst>
    <p:embeddedFont>
      <p:font typeface="강한공군체 Bold" panose="020B0800000101010101" pitchFamily="50" charset="-127"/>
      <p:bold r:id="rId196"/>
    </p:embeddedFont>
    <p:embeddedFont>
      <p:font typeface="한컴 말랑말랑 Regular" panose="020F0303000000000000" pitchFamily="50" charset="-127"/>
      <p:regular r:id="rId197"/>
    </p:embeddedFont>
    <p:embeddedFont>
      <p:font typeface="Calibri" panose="020F0502020204030204" pitchFamily="34" charset="0"/>
      <p:regular r:id="rId198"/>
      <p:bold r:id="rId199"/>
      <p:italic r:id="rId200"/>
      <p:boldItalic r:id="rId201"/>
    </p:embeddedFont>
    <p:embeddedFont>
      <p:font typeface="Consolas" panose="020B0609020204030204" pitchFamily="49" charset="0"/>
      <p:regular r:id="rId202"/>
      <p:bold r:id="rId203"/>
      <p:italic r:id="rId204"/>
      <p:boldItalic r:id="rId205"/>
    </p:embeddedFont>
    <p:embeddedFont>
      <p:font typeface="Lora" pitchFamily="2" charset="0"/>
      <p:regular r:id="rId206"/>
      <p:bold r:id="rId207"/>
      <p:italic r:id="rId208"/>
      <p:boldItalic r:id="rId209"/>
    </p:embeddedFont>
    <p:embeddedFont>
      <p:font typeface="Mosk Bold 700" panose="02000506000000020004" pitchFamily="2" charset="0"/>
      <p:bold r:id="rId210"/>
    </p:embeddedFont>
    <p:embeddedFont>
      <p:font typeface="ROKAF SLAB SERIF MEDIUM" panose="020B0600000101010101" pitchFamily="50" charset="-127"/>
      <p:regular r:id="rId211"/>
    </p:embeddedFont>
    <p:embeddedFont>
      <p:font typeface="강한공군체 Medium" panose="020B0600000101010101" pitchFamily="50" charset="-127"/>
      <p:regular r:id="rId212"/>
    </p:embeddedFont>
    <p:embeddedFont>
      <p:font typeface="나눔스퀘어 Bold" panose="020B0600000101010101" pitchFamily="50" charset="-127"/>
      <p:bold r:id="rId213"/>
    </p:embeddedFont>
    <p:embeddedFont>
      <p:font typeface="나눔스퀘어 ExtraBold" panose="020B0600000101010101" pitchFamily="50" charset="-127"/>
      <p:bold r:id="rId214"/>
    </p:embeddedFont>
    <p:embeddedFont>
      <p:font typeface="맑은 고딕" panose="020B0503020000020004" pitchFamily="50" charset="-127"/>
      <p:regular r:id="rId215"/>
      <p:bold r:id="rId2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9" autoAdjust="0"/>
    <p:restoredTop sz="94660"/>
  </p:normalViewPr>
  <p:slideViewPr>
    <p:cSldViewPr snapToGrid="0">
      <p:cViewPr>
        <p:scale>
          <a:sx n="100" d="100"/>
          <a:sy n="100" d="100"/>
        </p:scale>
        <p:origin x="1134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1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2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1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12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13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font" Target="fonts/font19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209" Type="http://schemas.openxmlformats.org/officeDocument/2006/relationships/font" Target="fonts/font14.fntdata"/><Relationship Id="rId190" Type="http://schemas.openxmlformats.org/officeDocument/2006/relationships/slide" Target="slides/slide189.xml"/><Relationship Id="rId204" Type="http://schemas.openxmlformats.org/officeDocument/2006/relationships/font" Target="fonts/font9.fntdata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5.fntdata"/><Relationship Id="rId215" Type="http://schemas.openxmlformats.org/officeDocument/2006/relationships/font" Target="fonts/font20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.fntdata"/><Relationship Id="rId200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1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2.fntdata"/><Relationship Id="rId201" Type="http://schemas.openxmlformats.org/officeDocument/2006/relationships/font" Target="fonts/font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17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3.fntdata"/><Relationship Id="rId202" Type="http://schemas.openxmlformats.org/officeDocument/2006/relationships/font" Target="fonts/font7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font" Target="fonts/font4.fntdata"/><Relationship Id="rId203" Type="http://schemas.openxmlformats.org/officeDocument/2006/relationships/font" Target="fonts/font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01/26/2023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994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016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777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ew.sh/index_ko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Protocols/HTTP/AsImplemented.html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ko/docs/Learn/HTML/Introduction_to_HTML/Getting_starte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hould we be worrying about the purpose of life? | Lifestyle News,The  Indian Express">
            <a:extLst>
              <a:ext uri="{FF2B5EF4-FFF2-40B4-BE49-F238E27FC236}">
                <a16:creationId xmlns:a16="http://schemas.microsoft.com/office/drawing/2014/main" id="{57C3671A-5C96-A3D3-4962-3E5BCFEB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14" y="904903"/>
            <a:ext cx="9079571" cy="50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65849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태그의</a:t>
            </a:r>
            <a:endParaRPr lang="en-US" altLang="ko-KR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전역 속성</a:t>
            </a:r>
          </a:p>
        </p:txBody>
      </p:sp>
    </p:spTree>
    <p:extLst>
      <p:ext uri="{BB962C8B-B14F-4D97-AF65-F5344CB8AC3E}">
        <p14:creationId xmlns:p14="http://schemas.microsoft.com/office/powerpoint/2010/main" val="414957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태그의 전역 속성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HTML </a:t>
            </a:r>
            <a:r>
              <a:rPr lang="ko-KR" altLang="en-US" dirty="0"/>
              <a:t>태그에서 공통으로 사용할 수 있는 속성</a:t>
            </a:r>
            <a:endParaRPr lang="en-US" altLang="ko-KR" dirty="0"/>
          </a:p>
          <a:p>
            <a:r>
              <a:rPr lang="en-US" altLang="ko-KR" dirty="0"/>
              <a:t>ID : </a:t>
            </a:r>
            <a:r>
              <a:rPr lang="ko-KR" altLang="en-US" dirty="0"/>
              <a:t>요소에 </a:t>
            </a:r>
            <a:r>
              <a:rPr lang="ko-KR" altLang="en-US" dirty="0">
                <a:solidFill>
                  <a:schemeClr val="accent2"/>
                </a:solidFill>
              </a:rPr>
              <a:t>고유한</a:t>
            </a:r>
            <a:r>
              <a:rPr lang="ko-KR" altLang="en-US" dirty="0"/>
              <a:t> 이름을 부여하는 식별자 속성</a:t>
            </a:r>
            <a:endParaRPr lang="en-US" altLang="ko-KR" dirty="0"/>
          </a:p>
          <a:p>
            <a:r>
              <a:rPr lang="en-US" altLang="ko-KR" dirty="0"/>
              <a:t>CLASS : </a:t>
            </a:r>
            <a:r>
              <a:rPr lang="ko-KR" altLang="en-US" dirty="0"/>
              <a:t>요소를 그룹 별로 묶을 수 있는 식별자 속성</a:t>
            </a:r>
            <a:endParaRPr lang="en-US" altLang="ko-KR" dirty="0"/>
          </a:p>
          <a:p>
            <a:r>
              <a:rPr lang="en-US" altLang="ko-KR" dirty="0"/>
              <a:t>STYLE : CSS</a:t>
            </a:r>
            <a:r>
              <a:rPr lang="ko-KR" altLang="en-US" dirty="0"/>
              <a:t> 를 적용할 때 사용하는 속성</a:t>
            </a:r>
            <a:endParaRPr lang="en-US" altLang="ko-KR" dirty="0"/>
          </a:p>
          <a:p>
            <a:r>
              <a:rPr lang="en-US" altLang="ko-KR" dirty="0"/>
              <a:t>TITLE : </a:t>
            </a:r>
            <a:r>
              <a:rPr lang="ko-KR" altLang="en-US" dirty="0"/>
              <a:t>요소의 추가 정보를 제공하는 속성</a:t>
            </a:r>
            <a:r>
              <a:rPr lang="en-US" altLang="ko-KR" dirty="0"/>
              <a:t>, </a:t>
            </a:r>
            <a:r>
              <a:rPr lang="ko-KR" altLang="en-US" dirty="0"/>
              <a:t>이미지에 </a:t>
            </a:r>
            <a:r>
              <a:rPr lang="ko-KR" altLang="en-US" dirty="0" err="1"/>
              <a:t>툴팁</a:t>
            </a:r>
            <a:r>
              <a:rPr lang="ko-KR" altLang="en-US" dirty="0"/>
              <a:t> 제공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058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F7E388-9CB7-6037-4A94-33ABE3A0EE89}"/>
              </a:ext>
            </a:extLst>
          </p:cNvPr>
          <p:cNvSpPr txBox="1"/>
          <p:nvPr/>
        </p:nvSpPr>
        <p:spPr>
          <a:xfrm>
            <a:off x="539931" y="462176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"division"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"division"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나는 결심 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925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BFCD0-B105-D5D9-3DFA-CDD408D1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일기 쓰기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3938B-B422-897C-F7A8-A74CA7F1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지금까지 배운 내용을 전부 사용하여 일기 쓰기</a:t>
            </a:r>
            <a:endParaRPr lang="en-US" altLang="ko-KR" dirty="0"/>
          </a:p>
          <a:p>
            <a:r>
              <a:rPr lang="ko-KR" altLang="en-US" dirty="0"/>
              <a:t>텍스트 태그</a:t>
            </a:r>
            <a:r>
              <a:rPr lang="en-US" altLang="ko-KR" dirty="0"/>
              <a:t>, </a:t>
            </a:r>
            <a:r>
              <a:rPr lang="ko-KR" altLang="en-US" dirty="0"/>
              <a:t>이미지 태그</a:t>
            </a:r>
            <a:r>
              <a:rPr lang="en-US" altLang="ko-KR" dirty="0"/>
              <a:t>, </a:t>
            </a:r>
            <a:r>
              <a:rPr lang="ko-KR" altLang="en-US" dirty="0"/>
              <a:t>문서 영역 구분</a:t>
            </a:r>
            <a:r>
              <a:rPr lang="en-US" altLang="ko-KR" dirty="0"/>
              <a:t>, </a:t>
            </a:r>
            <a:r>
              <a:rPr lang="ko-KR" altLang="en-US" dirty="0"/>
              <a:t>태그 전역 속성을 전부 사용하여 오늘의 일기를 써주세요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가지의 영역으로 구분하여 일기를 작성하세요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8843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257324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꽃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Lora" pitchFamily="2" charset="0"/>
              </a:rPr>
              <a:t>기존 문서나 텍스트의 </a:t>
            </a:r>
            <a:r>
              <a:rPr lang="ko-KR" altLang="en-US" dirty="0">
                <a:latin typeface="Lora" pitchFamily="2" charset="0"/>
              </a:rPr>
              <a:t>선형성</a:t>
            </a:r>
            <a:r>
              <a:rPr lang="en-US" altLang="ko-KR" b="0" i="0" dirty="0">
                <a:effectLst/>
                <a:latin typeface="Lora" pitchFamily="2" charset="0"/>
              </a:rPr>
              <a:t>, </a:t>
            </a:r>
            <a:r>
              <a:rPr lang="ko-KR" altLang="en-US" b="0" i="0" dirty="0">
                <a:effectLst/>
                <a:latin typeface="Lora" pitchFamily="2" charset="0"/>
              </a:rPr>
              <a:t>고정성의 제약에서 벗어나                  사용자가 원하는 정보를 취득할 수 있는 기능을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Anchor</a:t>
            </a:r>
            <a:r>
              <a:rPr lang="en-US" altLang="ko-KR" dirty="0"/>
              <a:t> </a:t>
            </a:r>
            <a:r>
              <a:rPr lang="ko-KR" altLang="en-US" dirty="0"/>
              <a:t>의 약자인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값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href</a:t>
            </a:r>
            <a:r>
              <a:rPr lang="en-US" altLang="ko-KR" dirty="0"/>
              <a:t> : Hypertext Reference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이동할 페이지의 링크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target</a:t>
            </a:r>
            <a:r>
              <a:rPr lang="en-US" altLang="ko-KR" dirty="0"/>
              <a:t> : </a:t>
            </a:r>
            <a:r>
              <a:rPr lang="ko-KR" altLang="en-US" dirty="0"/>
              <a:t>링크 된 문서를 열었을 때 문서가 열릴 위치 표시</a:t>
            </a:r>
            <a:endParaRPr lang="en-US" altLang="ko-KR" dirty="0"/>
          </a:p>
          <a:p>
            <a:pPr lvl="2"/>
            <a:r>
              <a:rPr lang="en-US" altLang="ko-KR" dirty="0"/>
              <a:t>_blank(</a:t>
            </a:r>
            <a:r>
              <a:rPr lang="ko-KR" altLang="en-US" dirty="0"/>
              <a:t>새 탭</a:t>
            </a:r>
            <a:r>
              <a:rPr lang="en-US" altLang="ko-KR" dirty="0"/>
              <a:t>) / _self(</a:t>
            </a:r>
            <a:r>
              <a:rPr lang="ko-KR" altLang="en-US" dirty="0"/>
              <a:t>현재 탭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02404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꽃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 err="1">
                <a:effectLst/>
              </a:rPr>
              <a:t>Href</a:t>
            </a:r>
            <a:r>
              <a:rPr lang="en-US" altLang="ko-KR" b="0" i="0" dirty="0">
                <a:effectLst/>
              </a:rPr>
              <a:t> </a:t>
            </a:r>
            <a:r>
              <a:rPr lang="ko-KR" altLang="en-US" b="0" i="0" dirty="0">
                <a:effectLst/>
              </a:rPr>
              <a:t>에는 전화 또는 메일 주소 등을 지정 가능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30734-40C1-50B6-272A-071D393FA3ED}"/>
              </a:ext>
            </a:extLst>
          </p:cNvPr>
          <p:cNvSpPr txBox="1"/>
          <p:nvPr/>
        </p:nvSpPr>
        <p:spPr>
          <a:xfrm>
            <a:off x="696685" y="2196906"/>
            <a:ext cx="894370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"tel:010-3930-1325"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"_self"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전화 걸기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"mailto:xenosign@naver.com"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메일 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35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23216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연관 있는 항목들을 나열하는 태그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순서 있는 목록과</a:t>
            </a:r>
            <a:r>
              <a:rPr lang="en-US" altLang="ko-KR" dirty="0"/>
              <a:t>, </a:t>
            </a:r>
            <a:r>
              <a:rPr lang="ko-KR" altLang="en-US" dirty="0"/>
              <a:t>순서 없는 목록으로 구분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64731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00B050"/>
                </a:solidFill>
              </a:rPr>
              <a:t> 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순서 없는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순서 있는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은 속성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type=“?”&gt;</a:t>
            </a:r>
            <a:r>
              <a:rPr lang="en-US" altLang="ko-KR" dirty="0"/>
              <a:t> : </a:t>
            </a:r>
            <a:r>
              <a:rPr lang="ko-KR" altLang="en-US" dirty="0"/>
              <a:t>말머리 기호 변경</a:t>
            </a:r>
            <a:r>
              <a:rPr lang="en-US" altLang="ko-KR" dirty="0"/>
              <a:t>(1,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I,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 / A / a / I /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start=“?”&gt;</a:t>
            </a:r>
            <a:r>
              <a:rPr lang="en-US" altLang="ko-KR" dirty="0"/>
              <a:t> : </a:t>
            </a:r>
            <a:r>
              <a:rPr lang="ko-KR" altLang="en-US" dirty="0"/>
              <a:t>시작 값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reversed&gt;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역순으로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628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컴퓨터 언어는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웹 페이지를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앱을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서버를 구현하고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해커의 공격을 방어하고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인공 지능을 개발하고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소형 시계에 들어가는 프로그램을 만들어야 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6250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목록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1DCC6-5D51-7D4A-FFD0-5AF965AB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77" y="1655382"/>
            <a:ext cx="3844392" cy="4605343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93FC4B0-3696-319C-1966-FC070CBF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792" y="1417638"/>
            <a:ext cx="6160008" cy="4759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직관적</a:t>
            </a:r>
            <a:r>
              <a:rPr lang="ko-KR" altLang="en-US" dirty="0"/>
              <a:t>으로 부모자식 관계 파악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00546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카페 이름은 </a:t>
            </a:r>
            <a:r>
              <a:rPr lang="en-US" altLang="ko-KR" dirty="0"/>
              <a:t>&lt;h1&gt;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태그와 </a:t>
            </a:r>
            <a:r>
              <a:rPr lang="en-US" altLang="ko-KR" dirty="0"/>
              <a:t>&lt;li&gt;</a:t>
            </a:r>
            <a:r>
              <a:rPr lang="ko-KR" altLang="en-US" dirty="0"/>
              <a:t> 사용해서 메뉴 작성</a:t>
            </a:r>
            <a:r>
              <a:rPr lang="en-US" altLang="ko-KR" dirty="0"/>
              <a:t>, </a:t>
            </a:r>
            <a:r>
              <a:rPr lang="ko-KR" altLang="en-US" dirty="0"/>
              <a:t>음료 최소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메뉴 이름은 </a:t>
            </a:r>
            <a:r>
              <a:rPr lang="en-US" altLang="ko-KR" dirty="0"/>
              <a:t>&lt;h2&gt;</a:t>
            </a:r>
          </a:p>
          <a:p>
            <a:r>
              <a:rPr lang="ko-KR" altLang="en-US" dirty="0"/>
              <a:t>메뉴의 가격은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태그와 </a:t>
            </a:r>
            <a:r>
              <a:rPr lang="en-US" altLang="ko-KR" dirty="0"/>
              <a:t>&lt;li&gt; </a:t>
            </a:r>
            <a:r>
              <a:rPr lang="ko-KR" altLang="en-US" dirty="0"/>
              <a:t>태그로 표현하기</a:t>
            </a:r>
            <a:endParaRPr lang="en-US" altLang="ko-KR" dirty="0"/>
          </a:p>
          <a:p>
            <a:r>
              <a:rPr lang="ko-KR" altLang="en-US" dirty="0"/>
              <a:t>메뉴 설명은 </a:t>
            </a:r>
            <a:r>
              <a:rPr lang="en-US" altLang="ko-KR" dirty="0"/>
              <a:t>&lt;p&gt;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r>
              <a:rPr lang="ko-KR" altLang="en-US" dirty="0" err="1"/>
              <a:t>메뉴끼리는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 /&gt; </a:t>
            </a:r>
            <a:r>
              <a:rPr lang="ko-KR" altLang="en-US" dirty="0"/>
              <a:t>태그로 구분</a:t>
            </a:r>
            <a:endParaRPr lang="en-US" altLang="ko-KR" dirty="0"/>
          </a:p>
          <a:p>
            <a:r>
              <a:rPr lang="ko-KR" altLang="en-US" dirty="0"/>
              <a:t>문자 꾸미기 태그 전부 사용하기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0209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CCDF4-52C3-3B2A-53C7-19196CBF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4" y="1328391"/>
            <a:ext cx="2754100" cy="53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99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5D9D16-F1D3-7DC8-021D-1F4431ADED60}"/>
              </a:ext>
            </a:extLst>
          </p:cNvPr>
          <p:cNvSpPr txBox="1"/>
          <p:nvPr/>
        </p:nvSpPr>
        <p:spPr>
          <a:xfrm>
            <a:off x="145143" y="117693"/>
            <a:ext cx="5050971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카페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아이스 아메리카노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3500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시원한 아메리카노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라떼는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말이야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7000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따뜻한 라떼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달달한 핫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초코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달콤한 핫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초코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DF95B-0C4E-92D9-AFA8-7BF515174832}"/>
              </a:ext>
            </a:extLst>
          </p:cNvPr>
          <p:cNvSpPr txBox="1"/>
          <p:nvPr/>
        </p:nvSpPr>
        <p:spPr>
          <a:xfrm>
            <a:off x="5442858" y="117693"/>
            <a:ext cx="5050971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콜드한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콜드브루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4500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차갑지만 맛있는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배부른 </a:t>
            </a:r>
            <a:r>
              <a:rPr lang="ko-KR" alt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프라푸치노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급할 땐 한끼 뚝딱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0009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304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받기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3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선택 메뉴를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선택 메뉴</a:t>
            </a:r>
            <a:r>
              <a:rPr lang="en-US" altLang="ko-KR" dirty="0"/>
              <a:t>(</a:t>
            </a:r>
            <a:r>
              <a:rPr lang="ko-KR" altLang="en-US" dirty="0"/>
              <a:t>드롭 다운</a:t>
            </a:r>
            <a:r>
              <a:rPr lang="en-US" altLang="ko-KR" dirty="0"/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/>
              <a:t>Name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/>
              <a:t>Value 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/>
              <a:t>Selected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/>
              <a:t>Label 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/>
              <a:t>Disabled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C71246-C066-2E2B-86A3-457B892595F7}"/>
              </a:ext>
            </a:extLst>
          </p:cNvPr>
          <p:cNvSpPr txBox="1"/>
          <p:nvPr/>
        </p:nvSpPr>
        <p:spPr>
          <a:xfrm>
            <a:off x="411589" y="314240"/>
            <a:ext cx="8172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"americano"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아메리카노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"cappuccino"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카푸치노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"other"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"lemonade"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레모네이드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hotchoco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핫초코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"smoothie"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418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/>
              <a:t>, type=“button”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버튼을 생성</a:t>
            </a:r>
            <a:endParaRPr lang="en-US" altLang="ko-KR" dirty="0"/>
          </a:p>
          <a:p>
            <a:r>
              <a:rPr lang="ko-KR" altLang="en-US" dirty="0"/>
              <a:t>주로 특정 기능을 수행 시킬 때 사용</a:t>
            </a:r>
          </a:p>
        </p:txBody>
      </p:sp>
    </p:spTree>
    <p:extLst>
      <p:ext uri="{BB962C8B-B14F-4D97-AF65-F5344CB8AC3E}">
        <p14:creationId xmlns:p14="http://schemas.microsoft.com/office/powerpoint/2010/main" val="24606123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텍스트</a:t>
            </a:r>
            <a:r>
              <a:rPr lang="en-US" altLang="ko-KR" dirty="0"/>
              <a:t>, type=“text”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입력 값을 받는 폼을 생성</a:t>
            </a:r>
            <a:endParaRPr lang="en-US" altLang="ko-KR" dirty="0"/>
          </a:p>
          <a:p>
            <a:r>
              <a:rPr lang="ko-KR" altLang="en-US" dirty="0"/>
              <a:t>우리가 입력하는 </a:t>
            </a:r>
            <a:r>
              <a:rPr lang="en-US" altLang="ko-KR" dirty="0"/>
              <a:t>ID </a:t>
            </a:r>
            <a:r>
              <a:rPr lang="ko-KR" altLang="en-US" dirty="0"/>
              <a:t>입력 부분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텍스트 값을 입력 받아 전달하는 기능</a:t>
            </a:r>
          </a:p>
        </p:txBody>
      </p:sp>
    </p:spTree>
    <p:extLst>
      <p:ext uri="{BB962C8B-B14F-4D97-AF65-F5344CB8AC3E}">
        <p14:creationId xmlns:p14="http://schemas.microsoft.com/office/powerpoint/2010/main" val="92403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What?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패스워드</a:t>
            </a:r>
            <a:r>
              <a:rPr lang="en-US" altLang="ko-KR" dirty="0"/>
              <a:t>, type=“password”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비밀번호 값을 받는 폼을 생성</a:t>
            </a:r>
            <a:endParaRPr lang="en-US" altLang="ko-KR" dirty="0"/>
          </a:p>
          <a:p>
            <a:r>
              <a:rPr lang="ko-KR" altLang="en-US" dirty="0"/>
              <a:t>입력 값을 자동으로 안보이게 처리</a:t>
            </a:r>
            <a:endParaRPr lang="en-US" altLang="ko-KR" dirty="0"/>
          </a:p>
          <a:p>
            <a:r>
              <a:rPr lang="ko-KR" altLang="en-US" dirty="0"/>
              <a:t>중요 </a:t>
            </a:r>
            <a:r>
              <a:rPr lang="en-US" altLang="ko-KR" dirty="0"/>
              <a:t>or</a:t>
            </a:r>
            <a:r>
              <a:rPr lang="ko-KR" altLang="en-US" dirty="0"/>
              <a:t> 비밀 텍스트 값을 전달하는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2134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체크 박스</a:t>
            </a:r>
            <a:r>
              <a:rPr lang="en-US" altLang="ko-KR" dirty="0"/>
              <a:t>, type=“checkbox”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여러 개를 선택 가능</a:t>
            </a:r>
            <a:r>
              <a:rPr lang="ko-KR" altLang="en-US" dirty="0"/>
              <a:t>한 체크 박스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체크 박스의 이름</a:t>
            </a:r>
            <a:r>
              <a:rPr lang="en-US" altLang="ko-KR" dirty="0"/>
              <a:t>, </a:t>
            </a:r>
            <a:r>
              <a:rPr lang="ko-KR" altLang="en-US" dirty="0"/>
              <a:t>같은 분류의 체크 박스는 같은 이름으로 설정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체크 박스가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</a:t>
            </a:r>
            <a:r>
              <a:rPr lang="en-US" altLang="ko-KR" dirty="0"/>
              <a:t> 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92118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04EF09-416E-93C9-0F0A-CDE5D7490994}"/>
              </a:ext>
            </a:extLst>
          </p:cNvPr>
          <p:cNvSpPr txBox="1"/>
          <p:nvPr/>
        </p:nvSpPr>
        <p:spPr>
          <a:xfrm>
            <a:off x="450342" y="366421"/>
            <a:ext cx="10435372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</p:txBody>
      </p:sp>
    </p:spTree>
    <p:extLst>
      <p:ext uri="{BB962C8B-B14F-4D97-AF65-F5344CB8AC3E}">
        <p14:creationId xmlns:p14="http://schemas.microsoft.com/office/powerpoint/2010/main" val="5372299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라디오 버튼</a:t>
            </a:r>
            <a:r>
              <a:rPr lang="en-US" altLang="ko-KR" dirty="0"/>
              <a:t>, type=“radio”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하나만 선택 가능</a:t>
            </a:r>
            <a:r>
              <a:rPr lang="ko-KR" altLang="en-US" dirty="0"/>
              <a:t>한 라디오 버튼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라디오 버튼의 이름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en-US" altLang="ko-KR" dirty="0"/>
              <a:t>name </a:t>
            </a:r>
            <a:r>
              <a:rPr lang="ko-KR" altLang="en-US" dirty="0"/>
              <a:t>을 가지는 라디오 버튼은 하나만 선택이 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하나를 선택하면 다른 선택 값이 취소 됨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라디오 버튼이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 </a:t>
            </a:r>
            <a:r>
              <a:rPr lang="en-US" altLang="ko-KR" dirty="0"/>
              <a:t>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0153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C2CC9-FA74-008A-9BBA-8688BB9D0748}"/>
              </a:ext>
            </a:extLst>
          </p:cNvPr>
          <p:cNvSpPr txBox="1"/>
          <p:nvPr/>
        </p:nvSpPr>
        <p:spPr>
          <a:xfrm>
            <a:off x="304038" y="229261"/>
            <a:ext cx="10424922" cy="1323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남자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945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날짜 선택</a:t>
            </a:r>
            <a:r>
              <a:rPr lang="en-US" altLang="ko-KR" dirty="0"/>
              <a:t>, type=“date”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특정 날짜</a:t>
            </a:r>
            <a:r>
              <a:rPr lang="en-US" altLang="ko-KR" dirty="0"/>
              <a:t>(</a:t>
            </a:r>
            <a:r>
              <a:rPr lang="ko-KR" altLang="en-US" dirty="0"/>
              <a:t>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를 선택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Name : </a:t>
            </a:r>
            <a:r>
              <a:rPr lang="ko-KR" altLang="en-US" dirty="0"/>
              <a:t>날짜 선택 폼 이름</a:t>
            </a:r>
            <a:endParaRPr lang="en-US" altLang="ko-KR" dirty="0"/>
          </a:p>
          <a:p>
            <a:r>
              <a:rPr lang="en-US" altLang="ko-KR" dirty="0"/>
              <a:t>type=“datetime-local”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시간 까지 선택</a:t>
            </a:r>
            <a:r>
              <a:rPr lang="ko-KR" altLang="en-US" dirty="0"/>
              <a:t> 가능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기존은 </a:t>
            </a:r>
            <a:r>
              <a:rPr lang="en-US" altLang="ko-KR" dirty="0">
                <a:solidFill>
                  <a:srgbClr val="0070C0"/>
                </a:solidFill>
              </a:rPr>
              <a:t>“datetime”</a:t>
            </a:r>
            <a:r>
              <a:rPr lang="en-US" altLang="ko-KR" dirty="0"/>
              <a:t> </a:t>
            </a:r>
            <a:r>
              <a:rPr lang="ko-KR" altLang="en-US" dirty="0"/>
              <a:t>을 사용하였으나 시간은 시간대의 영향을 받기 때문에 정확한 데이터 값 전달이 불가능 하여 지금은 사용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56688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카페 음료 주문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 </a:t>
            </a:r>
            <a:r>
              <a:rPr lang="ko-KR" altLang="en-US" dirty="0"/>
              <a:t>태그를 활용해서 주문자 이름 받기</a:t>
            </a:r>
            <a:endParaRPr lang="en-US" altLang="ko-KR" dirty="0"/>
          </a:p>
          <a:p>
            <a:r>
              <a:rPr lang="ko-KR" altLang="en-US" dirty="0"/>
              <a:t>전역 속성 </a:t>
            </a:r>
            <a:r>
              <a:rPr lang="en-US" altLang="ko-KR" dirty="0"/>
              <a:t>id </a:t>
            </a:r>
            <a:r>
              <a:rPr lang="ko-KR" altLang="en-US" dirty="0"/>
              <a:t>사용하여 구역 나누기 </a:t>
            </a:r>
            <a:r>
              <a:rPr lang="en-US" altLang="ko-KR" dirty="0"/>
              <a:t>+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선 긋기</a:t>
            </a:r>
            <a:endParaRPr lang="en-US" altLang="ko-KR" dirty="0"/>
          </a:p>
          <a:p>
            <a:r>
              <a:rPr lang="ko-KR" altLang="en-US" dirty="0"/>
              <a:t>단체 주문 파트</a:t>
            </a:r>
            <a:endParaRPr lang="en-US" altLang="ko-KR" dirty="0"/>
          </a:p>
          <a:p>
            <a:pPr lvl="1"/>
            <a:r>
              <a:rPr lang="en-US" altLang="ko-KR" dirty="0"/>
              <a:t>Checkbox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각각 메뉴 여러 개를 주문할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입력 받기</a:t>
            </a:r>
            <a:endParaRPr lang="en-US" altLang="ko-KR" dirty="0"/>
          </a:p>
          <a:p>
            <a:r>
              <a:rPr lang="ko-KR" altLang="en-US" dirty="0"/>
              <a:t>개별 주문 파트</a:t>
            </a:r>
            <a:endParaRPr lang="en-US" altLang="ko-KR" dirty="0"/>
          </a:p>
          <a:p>
            <a:pPr lvl="1"/>
            <a:r>
              <a:rPr lang="en-US" altLang="ko-KR" dirty="0"/>
              <a:t>Radio </a:t>
            </a:r>
            <a:r>
              <a:rPr lang="ko-KR" altLang="en-US" dirty="0"/>
              <a:t>로 하나의 메뉴만 주문 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및 시간 까지 입력 받기</a:t>
            </a:r>
          </a:p>
        </p:txBody>
      </p:sp>
    </p:spTree>
    <p:extLst>
      <p:ext uri="{BB962C8B-B14F-4D97-AF65-F5344CB8AC3E}">
        <p14:creationId xmlns:p14="http://schemas.microsoft.com/office/powerpoint/2010/main" val="11403360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CFFE25-4492-8F81-028E-E4529AD24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5" y="461815"/>
            <a:ext cx="6863435" cy="57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08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7D226F-1FEE-755B-71BE-EF8D2AF3F336}"/>
              </a:ext>
            </a:extLst>
          </p:cNvPr>
          <p:cNvSpPr txBox="1"/>
          <p:nvPr/>
        </p:nvSpPr>
        <p:spPr>
          <a:xfrm>
            <a:off x="188686" y="258901"/>
            <a:ext cx="10755086" cy="63401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카페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주문자 이름을 입력 하세요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"group-order"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단체 주문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차</a:t>
            </a: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"latte"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라떼</a:t>
            </a: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주문 날짜 입력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"individual-order"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개별 주문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"individual"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"individual"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차</a:t>
            </a: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"individual"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"latte"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라떼</a:t>
            </a: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주문 날짜 및 시간 입력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"datetime-local"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264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4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ko-KR" altLang="en-US" dirty="0"/>
              <a:t> 생겼을까요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889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0EA9AFE-B37B-9622-8F79-D0F3B97B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4" y="0"/>
            <a:ext cx="10903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852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8196" name="Picture 4" descr="사공이 많으면 배가 산으로 간다&gt;">
            <a:extLst>
              <a:ext uri="{FF2B5EF4-FFF2-40B4-BE49-F238E27FC236}">
                <a16:creationId xmlns:a16="http://schemas.microsoft.com/office/drawing/2014/main" id="{4420F004-B29F-EF6D-FC28-904C78A1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89" y="1470212"/>
            <a:ext cx="6138022" cy="498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729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</a:t>
            </a:r>
            <a:r>
              <a:rPr lang="en-US" altLang="ko-KR" dirty="0"/>
              <a:t> 3</a:t>
            </a:r>
            <a:r>
              <a:rPr lang="ko-KR" altLang="en-US" dirty="0"/>
              <a:t>대 개발자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pic>
        <p:nvPicPr>
          <p:cNvPr id="6146" name="Picture 2" descr="빌게이츠 '알츠하이머 퇴치' 1억弗 투자..5가지 전략은? - 바이오스펙테이터">
            <a:extLst>
              <a:ext uri="{FF2B5EF4-FFF2-40B4-BE49-F238E27FC236}">
                <a16:creationId xmlns:a16="http://schemas.microsoft.com/office/drawing/2014/main" id="{4B2B014D-3E07-236E-72D9-C06EC0BB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615" y="1370782"/>
            <a:ext cx="4258342" cy="31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뉴스人사이드] 스티브잡스에 가려진 천재개발자…우주전쟁에 뛰어들다 - 아시아경제">
            <a:extLst>
              <a:ext uri="{FF2B5EF4-FFF2-40B4-BE49-F238E27FC236}">
                <a16:creationId xmlns:a16="http://schemas.microsoft.com/office/drawing/2014/main" id="{BA386501-D1AE-9531-1FFC-ABFBD874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4" y="3460841"/>
            <a:ext cx="4486015" cy="303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5939C756-D70E-90C9-4ECA-C0FA5FE4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794" y="2656050"/>
            <a:ext cx="3829143" cy="38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1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Linus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강한공군체 Bold" panose="020B0800000101010101" pitchFamily="34" charset="-127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Benedict Torvalds</a:t>
            </a:r>
            <a:endParaRPr lang="ko-KR" altLang="en-US" dirty="0"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</p:txBody>
      </p:sp>
      <p:pic>
        <p:nvPicPr>
          <p:cNvPr id="2052" name="Picture 4" descr="세상 바꾸는 체인지 메이커] 괴짜 왕의 반란 … 개미와 재미의 힘으로 IT 틀 바꾸다 | 중앙일보">
            <a:extLst>
              <a:ext uri="{FF2B5EF4-FFF2-40B4-BE49-F238E27FC236}">
                <a16:creationId xmlns:a16="http://schemas.microsoft.com/office/drawing/2014/main" id="{08333DEB-E853-8816-DEA2-9A0B9E424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9143"/>
            <a:ext cx="5238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32594B5C-A729-DBA0-A856-D41FD1AF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" y="155864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1808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</a:t>
            </a:r>
            <a:r>
              <a:rPr lang="en-US" altLang="ko-KR" dirty="0">
                <a:solidFill>
                  <a:schemeClr val="accent2"/>
                </a:solidFill>
              </a:rPr>
              <a:t>Linu</a:t>
            </a:r>
            <a:r>
              <a:rPr lang="en-US" altLang="ko-KR" dirty="0"/>
              <a:t>s + </a:t>
            </a:r>
            <a:r>
              <a:rPr lang="en-US" altLang="ko-KR" dirty="0" err="1"/>
              <a:t>uni</a:t>
            </a:r>
            <a:r>
              <a:rPr lang="en-US" altLang="ko-KR" dirty="0" err="1">
                <a:solidFill>
                  <a:schemeClr val="accent2"/>
                </a:solidFill>
              </a:rPr>
              <a:t>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 descr="Linux] 리눅스 주요 로그 파일 정리">
            <a:extLst>
              <a:ext uri="{FF2B5EF4-FFF2-40B4-BE49-F238E27FC236}">
                <a16:creationId xmlns:a16="http://schemas.microsoft.com/office/drawing/2014/main" id="{AB24D4C3-A7B7-6923-4678-B34F25D1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50" y="1174378"/>
            <a:ext cx="8081682" cy="53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501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9218" name="Picture 2" descr="기성용 '답답하면 니들이 뛰던가' | ㅍㅍㅅㅅ">
            <a:extLst>
              <a:ext uri="{FF2B5EF4-FFF2-40B4-BE49-F238E27FC236}">
                <a16:creationId xmlns:a16="http://schemas.microsoft.com/office/drawing/2014/main" id="{8FFA7E96-ABD7-1745-A054-037C0AE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6" y="1466010"/>
            <a:ext cx="6375587" cy="52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678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더십, 관찰과 피드백으로 시작하라">
            <a:extLst>
              <a:ext uri="{FF2B5EF4-FFF2-40B4-BE49-F238E27FC236}">
                <a16:creationId xmlns:a16="http://schemas.microsoft.com/office/drawing/2014/main" id="{31DC31A2-D764-67CB-CFD1-DEB551C4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25" y="1418983"/>
            <a:ext cx="6137149" cy="4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1D1AB55-B768-387F-17FA-578EAE12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이 하는 일은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3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05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54367965-3F0C-DCCE-CF4B-53160256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2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C848B0A6-EFC0-3056-67F5-0C9E0C4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94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AB43E13F-4315-8950-C61F-BA34A360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155" y="4356847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6027B6FC-FA8D-C12C-C091-8A7BCD70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68" y="4356846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25A1F52B-2CE8-9AEA-446E-CF71C687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81" y="4390462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9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026" name="Picture 2" descr="Commit trên git">
            <a:extLst>
              <a:ext uri="{FF2B5EF4-FFF2-40B4-BE49-F238E27FC236}">
                <a16:creationId xmlns:a16="http://schemas.microsoft.com/office/drawing/2014/main" id="{DB0E09AC-E928-859F-3BB5-D0FDE702E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43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mmit trên git">
            <a:extLst>
              <a:ext uri="{FF2B5EF4-FFF2-40B4-BE49-F238E27FC236}">
                <a16:creationId xmlns:a16="http://schemas.microsoft.com/office/drawing/2014/main" id="{A34E2351-90F6-BDBA-B6C3-FB4B77F8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08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mmit trên git">
            <a:extLst>
              <a:ext uri="{FF2B5EF4-FFF2-40B4-BE49-F238E27FC236}">
                <a16:creationId xmlns:a16="http://schemas.microsoft.com/office/drawing/2014/main" id="{072483F3-ADB8-BA4A-EB0C-41BC622B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41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mit trên git">
            <a:extLst>
              <a:ext uri="{FF2B5EF4-FFF2-40B4-BE49-F238E27FC236}">
                <a16:creationId xmlns:a16="http://schemas.microsoft.com/office/drawing/2014/main" id="{D201C734-7D43-8B1D-62E5-63E172D5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39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mit trên git">
            <a:extLst>
              <a:ext uri="{FF2B5EF4-FFF2-40B4-BE49-F238E27FC236}">
                <a16:creationId xmlns:a16="http://schemas.microsoft.com/office/drawing/2014/main" id="{E4390D50-F38B-DD94-7148-B2471110D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03" y="4749396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의 특징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폴더 단위로 관리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하나의 프로젝트 단위로 관리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Git</a:t>
            </a:r>
            <a:r>
              <a:rPr lang="ko-KR" altLang="en-US" dirty="0">
                <a:sym typeface="Wingdings" panose="05000000000000000000" pitchFamily="2" charset="2"/>
              </a:rPr>
              <a:t>에 대한 모든 정보는 </a:t>
            </a:r>
            <a:r>
              <a:rPr lang="en-US" altLang="ko-KR" dirty="0">
                <a:sym typeface="Wingdings" panose="05000000000000000000" pitchFamily="2" charset="2"/>
              </a:rPr>
              <a:t>.git</a:t>
            </a:r>
            <a:r>
              <a:rPr lang="ko-KR" altLang="en-US" dirty="0">
                <a:sym typeface="Wingdings" panose="05000000000000000000" pitchFamily="2" charset="2"/>
              </a:rPr>
              <a:t> 폴더에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일종의 블랙 박스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커밋은</a:t>
            </a:r>
            <a:r>
              <a:rPr lang="ko-KR" altLang="en-US" dirty="0">
                <a:sym typeface="Wingdings" panose="05000000000000000000" pitchFamily="2" charset="2"/>
              </a:rPr>
              <a:t> 로컬</a:t>
            </a:r>
            <a:r>
              <a:rPr lang="en-US" altLang="ko-KR" dirty="0">
                <a:sym typeface="Wingdings" panose="05000000000000000000" pitchFamily="2" charset="2"/>
              </a:rPr>
              <a:t>(= </a:t>
            </a:r>
            <a:r>
              <a:rPr lang="ko-KR" altLang="en-US" dirty="0">
                <a:sym typeface="Wingdings" panose="05000000000000000000" pitchFamily="2" charset="2"/>
              </a:rPr>
              <a:t>여러분의 컴퓨터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에서만 일어나는 행위입니다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깃 허브는 여러분의 로컬에 있는 깃 정보를 온라인에 저장해 주는 서비스를 제공하는 것입니다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깃 허브의 </a:t>
            </a:r>
            <a:r>
              <a:rPr lang="ko-KR" altLang="en-US" dirty="0" err="1">
                <a:sym typeface="Wingdings" panose="05000000000000000000" pitchFamily="2" charset="2"/>
              </a:rPr>
              <a:t>리포지토리는</a:t>
            </a:r>
            <a:r>
              <a:rPr lang="ko-KR" altLang="en-US" dirty="0">
                <a:sym typeface="Wingdings" panose="05000000000000000000" pitchFamily="2" charset="2"/>
              </a:rPr>
              <a:t> 여러분 로컬의 폴더의 개념과 같아요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2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역사적으로 인류는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Picture 6" descr="죄와 벌의 사회사] 조선시대의 유언비어와 익명서 | 한국역사연구회">
            <a:extLst>
              <a:ext uri="{FF2B5EF4-FFF2-40B4-BE49-F238E27FC236}">
                <a16:creationId xmlns:a16="http://schemas.microsoft.com/office/drawing/2014/main" id="{483F823E-7C95-F379-0D5B-8311AF73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02" y="1523945"/>
            <a:ext cx="3229534" cy="20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영어/English] 공식적인 편지의 구조. 공식적인 영어 편지는 빠르게 이메일로 대체되고 있습니다. 하지만… | by Leslie  Kim | The Best Way to Learn a New Language | Medium">
            <a:extLst>
              <a:ext uri="{FF2B5EF4-FFF2-40B4-BE49-F238E27FC236}">
                <a16:creationId xmlns:a16="http://schemas.microsoft.com/office/drawing/2014/main" id="{17BEA16A-D32D-51A0-8579-854B944B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1346"/>
            <a:ext cx="2622176" cy="203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祖父가 평생 모으고 간직한 희귀 고서, 선뜻 기증 &lt; 책과 사람 &lt; 기사본문 - 한국강사신문">
            <a:extLst>
              <a:ext uri="{FF2B5EF4-FFF2-40B4-BE49-F238E27FC236}">
                <a16:creationId xmlns:a16="http://schemas.microsoft.com/office/drawing/2014/main" id="{BCABEDA2-DE37-E8F7-9DA0-F01F2BEC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24" y="4032663"/>
            <a:ext cx="4347751" cy="23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전서구 (r94 판) - 나무위키">
            <a:extLst>
              <a:ext uri="{FF2B5EF4-FFF2-40B4-BE49-F238E27FC236}">
                <a16:creationId xmlns:a16="http://schemas.microsoft.com/office/drawing/2014/main" id="{3B4EF975-B3B5-C3D8-3AA2-A8ECB056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1523945"/>
            <a:ext cx="2356515" cy="203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깃 설치하기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8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ithub]깃허브 기본 개념">
            <a:extLst>
              <a:ext uri="{FF2B5EF4-FFF2-40B4-BE49-F238E27FC236}">
                <a16:creationId xmlns:a16="http://schemas.microsoft.com/office/drawing/2014/main" id="{0F2903AA-602C-57EF-DF1B-30CAF631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46" y="612648"/>
            <a:ext cx="8081708" cy="454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67B9F-409C-CED0-3141-CADC7775BA1A}"/>
              </a:ext>
            </a:extLst>
          </p:cNvPr>
          <p:cNvSpPr txBox="1"/>
          <p:nvPr/>
        </p:nvSpPr>
        <p:spPr>
          <a:xfrm>
            <a:off x="3048762" y="5159201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1002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💻Github Desktop으로 협업하기">
            <a:extLst>
              <a:ext uri="{FF2B5EF4-FFF2-40B4-BE49-F238E27FC236}">
                <a16:creationId xmlns:a16="http://schemas.microsoft.com/office/drawing/2014/main" id="{276D3B06-B8E2-5C0C-5067-CDE6B656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9743"/>
            <a:ext cx="762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F275-9915-64A5-6B66-3B4BB24C455C}"/>
              </a:ext>
            </a:extLst>
          </p:cNvPr>
          <p:cNvSpPr txBox="1"/>
          <p:nvPr/>
        </p:nvSpPr>
        <p:spPr>
          <a:xfrm>
            <a:off x="2632329" y="4652510"/>
            <a:ext cx="692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https://desktop.github.com/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095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E2F3B-973A-19EB-21DD-C76A4F38BD67}"/>
              </a:ext>
            </a:extLst>
          </p:cNvPr>
          <p:cNvSpPr txBox="1"/>
          <p:nvPr/>
        </p:nvSpPr>
        <p:spPr>
          <a:xfrm>
            <a:off x="3449994" y="228752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https://git-scm.com/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15238-33B7-90C5-CE97-A892430E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4" y="3429000"/>
            <a:ext cx="641122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156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65A77-17EF-4914-185F-971A8F3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627413"/>
            <a:ext cx="6511542" cy="5041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0B7956-3C61-7240-8C45-B3A6D775F48E}"/>
              </a:ext>
            </a:extLst>
          </p:cNvPr>
          <p:cNvSpPr/>
          <p:nvPr/>
        </p:nvSpPr>
        <p:spPr>
          <a:xfrm>
            <a:off x="4152122" y="3806890"/>
            <a:ext cx="2444621" cy="81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35026A-DB50-CFDC-D7FE-656F520A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9138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(Mac)</a:t>
            </a:r>
            <a:endParaRPr lang="ko-KR" altLang="en-US" dirty="0"/>
          </a:p>
        </p:txBody>
      </p:sp>
      <p:pic>
        <p:nvPicPr>
          <p:cNvPr id="13314" name="Picture 2" descr="Apple (대한민국)">
            <a:extLst>
              <a:ext uri="{FF2B5EF4-FFF2-40B4-BE49-F238E27FC236}">
                <a16:creationId xmlns:a16="http://schemas.microsoft.com/office/drawing/2014/main" id="{0EA2719C-E496-9397-6E59-2CDE1B4A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9" y="1679640"/>
            <a:ext cx="2246928" cy="22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681B07-803D-5064-FF2C-FD56D7D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4" y="1325563"/>
            <a:ext cx="4711772" cy="3357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BEAB9-B4AC-2E4E-949A-E540BE0DF1BC}"/>
              </a:ext>
            </a:extLst>
          </p:cNvPr>
          <p:cNvSpPr txBox="1"/>
          <p:nvPr/>
        </p:nvSpPr>
        <p:spPr>
          <a:xfrm>
            <a:off x="3673002" y="4947662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https://brew.sh/index_ko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F958D-876B-E8BA-D19C-F684BE1FC915}"/>
              </a:ext>
            </a:extLst>
          </p:cNvPr>
          <p:cNvSpPr txBox="1"/>
          <p:nvPr/>
        </p:nvSpPr>
        <p:spPr>
          <a:xfrm>
            <a:off x="3673002" y="5863460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brew install git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5679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core. </a:t>
            </a:r>
            <a:r>
              <a:rPr lang="en-US" altLang="ko-KR" dirty="0" err="1">
                <a:solidFill>
                  <a:schemeClr val="accent1"/>
                </a:solidFill>
              </a:rPr>
              <a:t>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7937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5F0572-16BE-8112-AAF5-9BF45574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40" y="0"/>
            <a:ext cx="9608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인터넷의 탄생과</a:t>
            </a:r>
            <a:r>
              <a:rPr lang="en-US" altLang="ko-KR" dirty="0"/>
              <a:t>, HTML</a:t>
            </a:r>
            <a:endParaRPr lang="ko-KR" altLang="en-US" dirty="0"/>
          </a:p>
        </p:txBody>
      </p:sp>
      <p:pic>
        <p:nvPicPr>
          <p:cNvPr id="13314" name="Picture 2" descr="웹 브라우저 역사의 10가지 가장 중요한 이정표 - 공개SW 포털">
            <a:extLst>
              <a:ext uri="{FF2B5EF4-FFF2-40B4-BE49-F238E27FC236}">
                <a16:creationId xmlns:a16="http://schemas.microsoft.com/office/drawing/2014/main" id="{71B1B5C1-9E6F-1506-9658-9C5EBC0B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10" y="1688726"/>
            <a:ext cx="6742580" cy="45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0A348D-5A82-7716-1E04-AD3C6C366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47"/>
          <a:stretch/>
        </p:blipFill>
        <p:spPr>
          <a:xfrm>
            <a:off x="384246" y="301840"/>
            <a:ext cx="7465547" cy="582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513C6-8EC2-73E4-8D37-7AFE154F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5" name="Picture 2" descr="리더십, 관찰과 피드백으로 시작하라">
            <a:extLst>
              <a:ext uri="{FF2B5EF4-FFF2-40B4-BE49-F238E27FC236}">
                <a16:creationId xmlns:a16="http://schemas.microsoft.com/office/drawing/2014/main" id="{CC3C6D5A-7B3A-FEEB-1AE7-FD9591552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8975325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48C28-C847-39FF-84D9-C561D960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6" y="391861"/>
            <a:ext cx="7214900" cy="57084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5ECA3-5122-8ADD-E581-ACF76D50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0182BBBD-C449-75F1-B379-193F9E09C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5575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FFEB6-BF6F-E550-272F-22572ADE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5" y="329940"/>
            <a:ext cx="7537617" cy="597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A69F0-E087-83DE-6283-8B92EA77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2D092D6D-8CBC-AE91-0FE5-06D18845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4144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70CB3-5DB5-96D5-421A-A1456125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2" y="367150"/>
            <a:ext cx="8320101" cy="5928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6862C-75C6-144B-E00E-2CE9262F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C8AABC93-24B7-FBA3-35E7-525365876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!?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기억 짤과 움짤 모음 - 짤봇">
            <a:extLst>
              <a:ext uri="{FF2B5EF4-FFF2-40B4-BE49-F238E27FC236}">
                <a16:creationId xmlns:a16="http://schemas.microsoft.com/office/drawing/2014/main" id="{A43B88DB-F497-C656-39EA-E62FC54C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1" y="1498939"/>
            <a:ext cx="6287240" cy="47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557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243A4-868B-B271-7427-DD551528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4" y="434953"/>
            <a:ext cx="8027829" cy="5699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52DCF-6978-985E-A0B7-79D087A5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DAAEC9A3-1900-8792-03C0-47D5A9E55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2190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47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818E5-D426-2187-2C03-576619D5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0" y="346229"/>
            <a:ext cx="7960458" cy="5921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BFD27-B544-EE10-46D1-7A828860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6C8E1742-D8EA-0B19-5836-C0D1AF929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12730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4776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1C1A-CE28-D082-29B9-B4DBD0A0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2" y="204186"/>
            <a:ext cx="8164673" cy="6125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2DC35C-F420-9E44-CF64-AD850E07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OBG Home - 개비스콘 짤">
            <a:extLst>
              <a:ext uri="{FF2B5EF4-FFF2-40B4-BE49-F238E27FC236}">
                <a16:creationId xmlns:a16="http://schemas.microsoft.com/office/drawing/2014/main" id="{12174257-9139-533C-3203-7C40A8DF3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E2FA5F-A19E-2CF8-07B9-92155344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18" y="335132"/>
            <a:ext cx="8412252" cy="6187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66AF97-CC24-711C-150F-F79E2F18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66B5B2FA-7250-3F54-5CE8-8BB51D7BA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11197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16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555AA-DC8D-3F61-ED01-F0FE852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ko-KR" altLang="en-US" dirty="0"/>
              <a:t>탄생</a:t>
            </a:r>
            <a:r>
              <a:rPr lang="en-US" altLang="ko-KR" dirty="0"/>
              <a:t>!</a:t>
            </a:r>
            <a:r>
              <a:rPr lang="ko-KR" altLang="en-US" dirty="0"/>
              <a:t> 인터넷</a:t>
            </a:r>
            <a:r>
              <a:rPr lang="en-US" altLang="ko-KR" dirty="0"/>
              <a:t>(International Network)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CF78300-DE9B-C000-E7B4-CAE2875C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0" y="1325563"/>
            <a:ext cx="10932459" cy="49516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1973,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</a:rPr>
              <a:t>빈튼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서프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밥 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이 </a:t>
            </a:r>
            <a:r>
              <a:rPr lang="ko-KR" altLang="en-US" dirty="0" err="1"/>
              <a:t>인터네셔널</a:t>
            </a:r>
            <a:r>
              <a:rPr lang="ko-KR" altLang="en-US" dirty="0"/>
              <a:t> 네트워크 발명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1980, </a:t>
            </a:r>
            <a:r>
              <a:rPr lang="ko-KR" altLang="en-US" dirty="0"/>
              <a:t>미국 국방성이 연구용으로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을 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1983,</a:t>
            </a:r>
            <a:r>
              <a:rPr lang="ko-KR" altLang="en-US" dirty="0"/>
              <a:t> 미국 국방성이 군사용 네트워크는 </a:t>
            </a:r>
            <a:r>
              <a:rPr lang="en-US" altLang="ko-KR" dirty="0">
                <a:solidFill>
                  <a:schemeClr val="accent2"/>
                </a:solidFill>
              </a:rPr>
              <a:t>‘MIL NET’</a:t>
            </a:r>
            <a:r>
              <a:rPr lang="ko-KR" altLang="en-US" dirty="0"/>
              <a:t>으로 분리하여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은 민간용으로 사용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1989,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팀 </a:t>
            </a:r>
            <a:r>
              <a:rPr lang="ko-KR" altLang="en-US" dirty="0" err="1">
                <a:solidFill>
                  <a:schemeClr val="accent2"/>
                </a:solidFill>
              </a:rPr>
              <a:t>버너스리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가 월드 와이드 웹의 </a:t>
            </a:r>
            <a:r>
              <a:rPr lang="ko-KR" altLang="en-US" dirty="0">
                <a:solidFill>
                  <a:schemeClr val="accent2"/>
                </a:solidFill>
              </a:rPr>
              <a:t>하이퍼텍스트시스템</a:t>
            </a:r>
            <a:r>
              <a:rPr lang="en-US" altLang="ko-KR" dirty="0">
                <a:solidFill>
                  <a:schemeClr val="accent2"/>
                </a:solidFill>
              </a:rPr>
              <a:t>, URL, HTTP, HTML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설계 및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1993, HTML 1.0 </a:t>
            </a:r>
            <a:r>
              <a:rPr lang="ko-KR" altLang="en-US" dirty="0"/>
              <a:t>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https://www.w3.org/Protocols/HTTP/AsImplemented.html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383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46867-4857-4412-A751-C46F5974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6" y="253934"/>
            <a:ext cx="8440893" cy="6102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4244E-2E28-72E3-FACC-3F599244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F174047C-628D-DD1A-1596-5CBF54952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3746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907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05B99-AE5C-37F6-957E-3C0E21D7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0" y="283162"/>
            <a:ext cx="8778378" cy="5984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EB1094-F5E1-961B-C8F6-51436016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8716C649-A9EE-0DF5-76D1-5EC09E46A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CLI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59419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DEB6E3-72F7-F3B4-47FD-8B2EAC6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562272"/>
            <a:ext cx="6484616" cy="449663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60FE2DA-1E97-AD94-C6B7-81CE7B4CA8D1}"/>
              </a:ext>
            </a:extLst>
          </p:cNvPr>
          <p:cNvSpPr/>
          <p:nvPr/>
        </p:nvSpPr>
        <p:spPr>
          <a:xfrm rot="12019861">
            <a:off x="1990143" y="471701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커밋</a:t>
            </a:r>
            <a:r>
              <a:rPr lang="ko-KR" altLang="en-US" dirty="0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418C303-DE47-D52B-7B1F-3DA6038DB0E4}"/>
              </a:ext>
            </a:extLst>
          </p:cNvPr>
          <p:cNvSpPr/>
          <p:nvPr/>
        </p:nvSpPr>
        <p:spPr>
          <a:xfrm rot="12019861">
            <a:off x="1990142" y="573244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57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깃 </a:t>
            </a:r>
            <a:r>
              <a:rPr lang="ko-KR" altLang="en-US" dirty="0" err="1"/>
              <a:t>커밋</a:t>
            </a:r>
            <a:r>
              <a:rPr lang="ko-KR" altLang="en-US" dirty="0"/>
              <a:t>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깃 </a:t>
            </a:r>
            <a:r>
              <a:rPr lang="ko-KR" altLang="en-US" dirty="0" err="1"/>
              <a:t>커밋을</a:t>
            </a:r>
            <a:r>
              <a:rPr lang="ko-KR" altLang="en-US" dirty="0"/>
              <a:t> 위한 빈 폴더 만들기</a:t>
            </a:r>
            <a:endParaRPr lang="en-US" altLang="ko-KR" dirty="0"/>
          </a:p>
          <a:p>
            <a:r>
              <a:rPr lang="ko-KR" altLang="en-US" dirty="0"/>
              <a:t>해당 폴더에 </a:t>
            </a:r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해당 폴더에 </a:t>
            </a:r>
            <a:r>
              <a:rPr lang="en-US" altLang="ko-KR" dirty="0"/>
              <a:t>test.html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각각의 파일을 수정하고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같은 작업을 깃 허브 데스크탑으로도 수행</a:t>
            </a:r>
            <a:r>
              <a:rPr lang="en-US" altLang="ko-KR" dirty="0"/>
              <a:t> (</a:t>
            </a:r>
            <a:r>
              <a:rPr lang="ko-KR" altLang="en-US" dirty="0"/>
              <a:t>별도의 폴더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41791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Push!?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5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윈도우 바이러스 제거하는 방법 : 네이버 블로그">
            <a:extLst>
              <a:ext uri="{FF2B5EF4-FFF2-40B4-BE49-F238E27FC236}">
                <a16:creationId xmlns:a16="http://schemas.microsoft.com/office/drawing/2014/main" id="{AA331FBC-E35D-3E86-CEB1-58FB947E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0" y="426960"/>
            <a:ext cx="5336960" cy="30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역대 최악의 세계 10대 컴퓨터 바이러스">
            <a:extLst>
              <a:ext uri="{FF2B5EF4-FFF2-40B4-BE49-F238E27FC236}">
                <a16:creationId xmlns:a16="http://schemas.microsoft.com/office/drawing/2014/main" id="{F2CDD963-CF00-14AD-6F78-91170654E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451" y="1246943"/>
            <a:ext cx="48672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샷건(신조어) (r128 판) - 나무위키">
            <a:extLst>
              <a:ext uri="{FF2B5EF4-FFF2-40B4-BE49-F238E27FC236}">
                <a16:creationId xmlns:a16="http://schemas.microsoft.com/office/drawing/2014/main" id="{D7ADB696-E44D-D453-E68B-AB6425D9B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49" y="2757903"/>
            <a:ext cx="5888299" cy="39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55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클라우드 서비스의 빠른 성장과 시사점 - Ericssion-LG Enterprise">
            <a:extLst>
              <a:ext uri="{FF2B5EF4-FFF2-40B4-BE49-F238E27FC236}">
                <a16:creationId xmlns:a16="http://schemas.microsoft.com/office/drawing/2014/main" id="{DA71CA50-85A4-4965-619E-587A4C96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267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] GitHub 정리하기">
            <a:extLst>
              <a:ext uri="{FF2B5EF4-FFF2-40B4-BE49-F238E27FC236}">
                <a16:creationId xmlns:a16="http://schemas.microsoft.com/office/drawing/2014/main" id="{82F5E462-6EF9-A6B2-AB8C-084CEC22C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3840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39EC81-92E7-17CB-F4B5-56533FF1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39" y="802417"/>
            <a:ext cx="2648320" cy="866896"/>
          </a:xfrm>
          <a:prstGeom prst="rect">
            <a:avLst/>
          </a:prstGeom>
        </p:spPr>
      </p:pic>
      <p:sp>
        <p:nvSpPr>
          <p:cNvPr id="7" name="구름 6">
            <a:extLst>
              <a:ext uri="{FF2B5EF4-FFF2-40B4-BE49-F238E27FC236}">
                <a16:creationId xmlns:a16="http://schemas.microsoft.com/office/drawing/2014/main" id="{683423BF-4585-F5B7-55ED-1D0F6704A923}"/>
              </a:ext>
            </a:extLst>
          </p:cNvPr>
          <p:cNvSpPr/>
          <p:nvPr/>
        </p:nvSpPr>
        <p:spPr>
          <a:xfrm>
            <a:off x="3845016" y="2466960"/>
            <a:ext cx="4806765" cy="3083185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27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E335B3-203D-98D2-F6E3-B4B63BB5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625"/>
            <a:ext cx="1219200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9A7BB26-BF2F-A234-74A9-C52190B0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HTTP</a:t>
            </a:r>
            <a:r>
              <a:rPr lang="en-US" altLang="ko-KR" dirty="0"/>
              <a:t>(Hyper Text Transfer Protocol)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0258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50D9D-67EC-D7FB-CD56-9C9A6641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9" y="1502446"/>
            <a:ext cx="6659328" cy="44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09" y="218233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764358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5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1" y="270628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E42C38-51D7-FF1E-4AAE-0FB2E760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7" y="1517800"/>
            <a:ext cx="6760007" cy="479020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936523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27D684-5557-A84B-9E37-6DB251006C60}"/>
              </a:ext>
            </a:extLst>
          </p:cNvPr>
          <p:cNvSpPr/>
          <p:nvPr/>
        </p:nvSpPr>
        <p:spPr>
          <a:xfrm>
            <a:off x="6802761" y="4181827"/>
            <a:ext cx="701336" cy="144162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05D133-2CEA-9D69-BBBA-B46A68106926}"/>
              </a:ext>
            </a:extLst>
          </p:cNvPr>
          <p:cNvGrpSpPr/>
          <p:nvPr/>
        </p:nvGrpSpPr>
        <p:grpSpPr>
          <a:xfrm>
            <a:off x="8912335" y="3798102"/>
            <a:ext cx="3184414" cy="2509902"/>
            <a:chOff x="8912335" y="3798102"/>
            <a:chExt cx="3184414" cy="25099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33D94-D85F-348B-54AA-08F9847F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368" t="47603"/>
            <a:stretch/>
          </p:blipFill>
          <p:spPr>
            <a:xfrm>
              <a:off x="8912335" y="3798102"/>
              <a:ext cx="2949524" cy="25099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BB7B20-4604-F7D6-8F04-D05A49DD4AD8}"/>
                </a:ext>
              </a:extLst>
            </p:cNvPr>
            <p:cNvSpPr/>
            <p:nvPr/>
          </p:nvSpPr>
          <p:spPr>
            <a:xfrm>
              <a:off x="11545272" y="3974857"/>
              <a:ext cx="551477" cy="1441624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122" y="1328390"/>
            <a:ext cx="7208668" cy="5529609"/>
          </a:xfrm>
        </p:spPr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은 여러분의 컴퓨터에서만 일어나는 일입니다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온라인에 해당 내역을 올리지 않으면 </a:t>
            </a:r>
            <a:r>
              <a:rPr lang="en-US" altLang="ko-KR" dirty="0" err="1"/>
              <a:t>github</a:t>
            </a:r>
            <a:r>
              <a:rPr lang="ko-KR" altLang="en-US" dirty="0"/>
              <a:t>은 아무것도 모르는 거죠</a:t>
            </a:r>
          </a:p>
        </p:txBody>
      </p:sp>
      <p:pic>
        <p:nvPicPr>
          <p:cNvPr id="4098" name="Picture 2" descr="모르는데 어떻게 가요? - Home | Facebook">
            <a:extLst>
              <a:ext uri="{FF2B5EF4-FFF2-40B4-BE49-F238E27FC236}">
                <a16:creationId xmlns:a16="http://schemas.microsoft.com/office/drawing/2014/main" id="{89664B22-432E-2B03-5FEC-822E2345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7" y="1530751"/>
            <a:ext cx="3689851" cy="42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65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9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에 여러분의 </a:t>
            </a:r>
            <a:r>
              <a:rPr lang="ko-KR" altLang="en-US" dirty="0" err="1"/>
              <a:t>커밋</a:t>
            </a:r>
            <a:r>
              <a:rPr lang="ko-KR" altLang="en-US" dirty="0"/>
              <a:t> 내역을 올리려면 반드시 </a:t>
            </a:r>
            <a:r>
              <a:rPr lang="en-US" altLang="ko-KR" dirty="0"/>
              <a:t>push</a:t>
            </a:r>
            <a:r>
              <a:rPr lang="ko-KR" altLang="en-US" dirty="0"/>
              <a:t>를 해주어야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이 관리하는 폴더 하나</a:t>
            </a:r>
            <a:r>
              <a:rPr lang="en-US" altLang="ko-KR" dirty="0"/>
              <a:t>(=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리포지토리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두 개를 하나에 올리면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코드의 변화를 추적하는 깃의 특성상 황당하겠죠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자동차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대의 블랙 박스를 하나의 블랙 박스에 넣는 것과 비슷합니다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2133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871C34-8041-2A46-B81C-0C1FF33D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84" y="1428471"/>
            <a:ext cx="7754432" cy="327705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7114038" y="29342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9042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825832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!(Push)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solidFill>
                <a:schemeClr val="accent1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2788579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문제 사항 처리</a:t>
            </a:r>
          </a:p>
        </p:txBody>
      </p:sp>
    </p:spTree>
    <p:extLst>
      <p:ext uri="{BB962C8B-B14F-4D97-AF65-F5344CB8AC3E}">
        <p14:creationId xmlns:p14="http://schemas.microsoft.com/office/powerpoint/2010/main" val="161240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053-9A01-A375-E7C5-AC7D7403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Access Token </a:t>
            </a:r>
            <a:r>
              <a:rPr lang="ko-KR" altLang="en-US" dirty="0"/>
              <a:t>발행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1912E-53DC-5A93-DF55-009923F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0" y="1325563"/>
            <a:ext cx="1962424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7C458-A4B5-46E0-198C-B5CA2CF5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325563"/>
            <a:ext cx="3038899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86A24-1A45-FCF6-D230-6C30C964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3429000"/>
            <a:ext cx="2962688" cy="120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4B1EC-2835-0873-4377-A751A020428D}"/>
              </a:ext>
            </a:extLst>
          </p:cNvPr>
          <p:cNvSpPr txBox="1"/>
          <p:nvPr/>
        </p:nvSpPr>
        <p:spPr>
          <a:xfrm>
            <a:off x="6580777" y="132556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토큰 저장해 두기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39285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74693-4A18-D5FC-5D4C-63507686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979213"/>
            <a:ext cx="11145805" cy="393437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FAA63E-4C90-00B2-1736-6249AE2411FE}"/>
              </a:ext>
            </a:extLst>
          </p:cNvPr>
          <p:cNvSpPr/>
          <p:nvPr/>
        </p:nvSpPr>
        <p:spPr>
          <a:xfrm rot="12019861">
            <a:off x="2021339" y="303983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06C55EA-0678-57B3-5A96-9BB2B560E948}"/>
              </a:ext>
            </a:extLst>
          </p:cNvPr>
          <p:cNvSpPr/>
          <p:nvPr/>
        </p:nvSpPr>
        <p:spPr>
          <a:xfrm rot="12019861">
            <a:off x="10200138" y="18547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5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 descr="영어책 읽는 선비 :: 책 읽는 습관 들이기 - 일만페이지 독서력">
            <a:extLst>
              <a:ext uri="{FF2B5EF4-FFF2-40B4-BE49-F238E27FC236}">
                <a16:creationId xmlns:a16="http://schemas.microsoft.com/office/drawing/2014/main" id="{B822DD6E-3177-D239-E407-604CDB4F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2555433"/>
            <a:ext cx="478603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ypertext (IEKO)">
            <a:extLst>
              <a:ext uri="{FF2B5EF4-FFF2-40B4-BE49-F238E27FC236}">
                <a16:creationId xmlns:a16="http://schemas.microsoft.com/office/drawing/2014/main" id="{A17E72FA-116F-BC16-43C8-E92715F8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86" y="2606106"/>
            <a:ext cx="6329091" cy="297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B71326-3438-2B6E-7E26-FA5EDB80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8" y="534835"/>
            <a:ext cx="4610743" cy="218152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CEB5291-F585-4244-A380-32C4B544E440}"/>
              </a:ext>
            </a:extLst>
          </p:cNvPr>
          <p:cNvSpPr/>
          <p:nvPr/>
        </p:nvSpPr>
        <p:spPr>
          <a:xfrm rot="12019861">
            <a:off x="3380238" y="18928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82817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D78D0D-810F-88AD-1D74-EE7F31DD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3" y="391717"/>
            <a:ext cx="7725853" cy="566816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46DEEE9-B8FF-CC93-B95D-E224CCF2F36E}"/>
              </a:ext>
            </a:extLst>
          </p:cNvPr>
          <p:cNvSpPr/>
          <p:nvPr/>
        </p:nvSpPr>
        <p:spPr>
          <a:xfrm rot="12019861">
            <a:off x="4701036" y="19182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56DDE2B-8030-D56F-CD18-E1BE28025D91}"/>
              </a:ext>
            </a:extLst>
          </p:cNvPr>
          <p:cNvSpPr/>
          <p:nvPr/>
        </p:nvSpPr>
        <p:spPr>
          <a:xfrm rot="12019861">
            <a:off x="1754638" y="2764063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F52CC9E-B647-5831-D8D2-FACD48EDF2AB}"/>
              </a:ext>
            </a:extLst>
          </p:cNvPr>
          <p:cNvSpPr/>
          <p:nvPr/>
        </p:nvSpPr>
        <p:spPr>
          <a:xfrm rot="12019861">
            <a:off x="1970538" y="38359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41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033B-7F63-85F2-5F8A-72B10A25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64846"/>
            <a:ext cx="5456291" cy="2164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9EBC5-EA6E-F749-CEF9-05CDD048BA3A}"/>
              </a:ext>
            </a:extLst>
          </p:cNvPr>
          <p:cNvSpPr/>
          <p:nvPr/>
        </p:nvSpPr>
        <p:spPr>
          <a:xfrm>
            <a:off x="3967992" y="2193722"/>
            <a:ext cx="1543575" cy="583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7B4EB-A466-0D67-6CE5-44CEDBA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" y="3864835"/>
            <a:ext cx="7190683" cy="25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014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AB095-EB5F-6EDB-AF32-DB9D61A3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0" y="1325563"/>
            <a:ext cx="5122052" cy="1986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3EC7F-16EF-A844-F5C3-32C8BDE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9" y="3545546"/>
            <a:ext cx="4828437" cy="3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676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푸쉬</a:t>
            </a:r>
            <a:r>
              <a:rPr lang="ko-KR" altLang="en-US" dirty="0" err="1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49D29A-2B80-8CC4-8954-356C54C1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44" y="1648594"/>
            <a:ext cx="5934903" cy="222916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4D942F8-A698-35A8-40FF-BA4A0BB2A2BC}"/>
              </a:ext>
            </a:extLst>
          </p:cNvPr>
          <p:cNvSpPr/>
          <p:nvPr/>
        </p:nvSpPr>
        <p:spPr>
          <a:xfrm rot="12019861">
            <a:off x="6220726" y="314325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0694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D04002A-5EDF-4FB6-33A3-25415DEE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블랙 박스와 </a:t>
            </a:r>
            <a:r>
              <a:rPr lang="ko-KR" altLang="en-US" dirty="0"/>
              <a:t>비슷합니다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292" name="Picture 4" descr="차량용 블랙박스'가 비행기에서 유래했다고? &lt; IP백과사전 &lt; 100 Billion &lt; 기사본문 - WIPNEWS">
            <a:extLst>
              <a:ext uri="{FF2B5EF4-FFF2-40B4-BE49-F238E27FC236}">
                <a16:creationId xmlns:a16="http://schemas.microsoft.com/office/drawing/2014/main" id="{E81EC155-EBDB-0777-1274-75DD3878F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3" r="12222"/>
          <a:stretch/>
        </p:blipFill>
        <p:spPr bwMode="auto">
          <a:xfrm>
            <a:off x="647699" y="1611313"/>
            <a:ext cx="3547681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5E916F0-72F6-F919-3436-DD001B2D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300" y="1341091"/>
            <a:ext cx="7212490" cy="5333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프로젝트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폴더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한대의 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차가 사고가 났을 때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B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박스를 확인하면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또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급하다고 해서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 데이터를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차에 덮어 씌워도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659916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깃 </a:t>
            </a:r>
            <a:r>
              <a:rPr lang="ko-KR" altLang="en-US" dirty="0" err="1">
                <a:solidFill>
                  <a:schemeClr val="accent2"/>
                </a:solidFill>
              </a:rPr>
              <a:t>푸쉬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실습을 위한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의 폴더에 </a:t>
            </a:r>
            <a:r>
              <a:rPr lang="en-US" altLang="ko-KR" dirty="0"/>
              <a:t>main.html </a:t>
            </a:r>
            <a:r>
              <a:rPr lang="ko-KR" altLang="en-US" dirty="0"/>
              <a:t>파일 생성 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해당 내역을 생성한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에 </a:t>
            </a:r>
            <a:r>
              <a:rPr lang="ko-KR" altLang="en-US" dirty="0" err="1"/>
              <a:t>푸쉬하기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9844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9248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모를 심어 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1C909-98D3-9117-5A0E-D327352F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347295"/>
            <a:ext cx="2286137" cy="6137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97AC82-1047-A96D-749A-B2A1BA4D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51" y="2209630"/>
            <a:ext cx="8754697" cy="243874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EC2C85-7D5B-829C-4D4A-BC57FFFF1B9B}"/>
              </a:ext>
            </a:extLst>
          </p:cNvPr>
          <p:cNvSpPr/>
          <p:nvPr/>
        </p:nvSpPr>
        <p:spPr>
          <a:xfrm rot="12019861">
            <a:off x="2256288" y="204663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560F09-849F-7102-E6DB-51612DBB7265}"/>
              </a:ext>
            </a:extLst>
          </p:cNvPr>
          <p:cNvSpPr/>
          <p:nvPr/>
        </p:nvSpPr>
        <p:spPr>
          <a:xfrm rot="12019861">
            <a:off x="11247887" y="32753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3406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귀찮으면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Github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desktop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</a:t>
            </a:r>
            <a:endParaRPr lang="ko-KR" altLang="en-US" dirty="0"/>
          </a:p>
        </p:txBody>
      </p:sp>
      <p:pic>
        <p:nvPicPr>
          <p:cNvPr id="11270" name="Picture 6" descr="HTML5] 3 HTML Text Tag? 소개-IMBETPY">
            <a:extLst>
              <a:ext uri="{FF2B5EF4-FFF2-40B4-BE49-F238E27FC236}">
                <a16:creationId xmlns:a16="http://schemas.microsoft.com/office/drawing/2014/main" id="{230E7336-B0C5-D094-FD68-E615CC98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0" y="250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이광수 이름표 7개 `공효진과 한팀…제거해도 계속 나와… 결국 우승` - 부산일보">
            <a:extLst>
              <a:ext uri="{FF2B5EF4-FFF2-40B4-BE49-F238E27FC236}">
                <a16:creationId xmlns:a16="http://schemas.microsoft.com/office/drawing/2014/main" id="{FF61F5A9-85E1-8832-0304-00F8ADA6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15" y="2737224"/>
            <a:ext cx="4699829" cy="33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121C92-6BD7-82AC-5269-E93E0A10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30" y="1171425"/>
            <a:ext cx="3391579" cy="299099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2DD86E3-0759-020A-E5E4-A4E9A4EB2A52}"/>
              </a:ext>
            </a:extLst>
          </p:cNvPr>
          <p:cNvSpPr/>
          <p:nvPr/>
        </p:nvSpPr>
        <p:spPr>
          <a:xfrm rot="12019861">
            <a:off x="3923162" y="176088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30CA29-82A7-3447-05D0-D1648D8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08" y="1171425"/>
            <a:ext cx="3829584" cy="43535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94A9AE8-87A5-7EDF-542C-9BB44B2FF30E}"/>
              </a:ext>
            </a:extLst>
          </p:cNvPr>
          <p:cNvSpPr/>
          <p:nvPr/>
        </p:nvSpPr>
        <p:spPr>
          <a:xfrm rot="12019861">
            <a:off x="9279194" y="200198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FDC43AE-731B-3C1F-AA86-57B6E197A22B}"/>
              </a:ext>
            </a:extLst>
          </p:cNvPr>
          <p:cNvSpPr/>
          <p:nvPr/>
        </p:nvSpPr>
        <p:spPr>
          <a:xfrm rot="12019861">
            <a:off x="9405127" y="3118299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4CA3DE2-3F6F-C1F7-0CCE-A9060B0C0D7B}"/>
              </a:ext>
            </a:extLst>
          </p:cNvPr>
          <p:cNvSpPr/>
          <p:nvPr/>
        </p:nvSpPr>
        <p:spPr>
          <a:xfrm rot="12019861">
            <a:off x="8204977" y="50995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3509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FBEDE4-86F3-5A01-31F1-EF0F98CC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2" y="709520"/>
            <a:ext cx="5953956" cy="1324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CD2584-5934-C672-E6AB-C8A123C2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14" y="2257176"/>
            <a:ext cx="4277322" cy="356284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DE212E-BF47-5643-83F1-F89817D289C7}"/>
              </a:ext>
            </a:extLst>
          </p:cNvPr>
          <p:cNvSpPr/>
          <p:nvPr/>
        </p:nvSpPr>
        <p:spPr>
          <a:xfrm rot="12019861">
            <a:off x="6442851" y="124187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5B5ECB-1FDA-B3E6-6BC5-91E88BBBC995}"/>
              </a:ext>
            </a:extLst>
          </p:cNvPr>
          <p:cNvSpPr/>
          <p:nvPr/>
        </p:nvSpPr>
        <p:spPr>
          <a:xfrm rot="12019861">
            <a:off x="4480702" y="5378581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97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DA512-E273-2376-1EA7-D8D6D2D5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89" y="480936"/>
            <a:ext cx="5887272" cy="109552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F2C659D-BE18-FC6E-3A32-CC214E151F7F}"/>
              </a:ext>
            </a:extLst>
          </p:cNvPr>
          <p:cNvSpPr/>
          <p:nvPr/>
        </p:nvSpPr>
        <p:spPr>
          <a:xfrm rot="12019861">
            <a:off x="6299975" y="91152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496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수업을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0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공식 문서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https://developer.mozilla.org/ko/docs/Learn/HTML/Introduction_to_HTML/Getting_started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422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른한살, 간호학과3학년] 간호학과 실습/간호학과 실습준비물/간호학과 실습 과정">
            <a:extLst>
              <a:ext uri="{FF2B5EF4-FFF2-40B4-BE49-F238E27FC236}">
                <a16:creationId xmlns:a16="http://schemas.microsoft.com/office/drawing/2014/main" id="{C517324B-0117-AD34-8F58-F54D8F06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7" y="574902"/>
            <a:ext cx="42386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7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248F59F-FF43-A4FD-78A9-3F367B74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</a:p>
        </p:txBody>
      </p:sp>
      <p:pic>
        <p:nvPicPr>
          <p:cNvPr id="8" name="Picture 2" descr="React, Vue 개발자를 위한 VSCode Extension. VSCode를 사용하는 웹 개발자를 위한 Extension 추천 |  by Bora Lee | Medium | Medium">
            <a:extLst>
              <a:ext uri="{FF2B5EF4-FFF2-40B4-BE49-F238E27FC236}">
                <a16:creationId xmlns:a16="http://schemas.microsoft.com/office/drawing/2014/main" id="{C8153023-892E-F0FD-5B2E-1A7AFF9F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073" y="1787392"/>
            <a:ext cx="6931854" cy="34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E3A85-CA30-DC29-2FF5-D0CF6ACC9DE0}"/>
              </a:ext>
            </a:extLst>
          </p:cNvPr>
          <p:cNvSpPr txBox="1"/>
          <p:nvPr/>
        </p:nvSpPr>
        <p:spPr>
          <a:xfrm>
            <a:off x="1396253" y="5523717"/>
            <a:ext cx="9399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https://code.visualstudio.com/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99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ub scandal Dollar live server - woodslogsplitter.com">
            <a:extLst>
              <a:ext uri="{FF2B5EF4-FFF2-40B4-BE49-F238E27FC236}">
                <a16:creationId xmlns:a16="http://schemas.microsoft.com/office/drawing/2014/main" id="{8994E8E3-CF87-9A3A-FDA0-24A618F6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752475"/>
            <a:ext cx="5353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90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2E95F4-7D6F-2756-3174-DFB28CD7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499165"/>
            <a:ext cx="9126224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58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ttier 2.0에서 달라진 옵션 살펴보기 : NHN Cloud Meetup">
            <a:extLst>
              <a:ext uri="{FF2B5EF4-FFF2-40B4-BE49-F238E27FC236}">
                <a16:creationId xmlns:a16="http://schemas.microsoft.com/office/drawing/2014/main" id="{A06EF99C-9909-FC5D-E354-1D852C045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47750"/>
            <a:ext cx="1143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64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Formatting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485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ow to configure Prettier and VSCode | Better world by better software">
            <a:extLst>
              <a:ext uri="{FF2B5EF4-FFF2-40B4-BE49-F238E27FC236}">
                <a16:creationId xmlns:a16="http://schemas.microsoft.com/office/drawing/2014/main" id="{DEBF8A5D-1F36-6C65-32B8-81270DD2A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95464"/>
            <a:ext cx="9525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5831F-BAAC-59F4-BF5C-896DE6DE67F6}"/>
              </a:ext>
            </a:extLst>
          </p:cNvPr>
          <p:cNvSpPr txBox="1"/>
          <p:nvPr/>
        </p:nvSpPr>
        <p:spPr>
          <a:xfrm>
            <a:off x="3772295" y="385483"/>
            <a:ext cx="46474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Formatting?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04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Formatting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62B0470-87B9-EC11-6EEE-66D25D0C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Code</a:t>
            </a:r>
            <a:r>
              <a:rPr lang="ko-KR" altLang="en-US" dirty="0"/>
              <a:t>의 스타일을 통일 시켜 줍니다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함수의 소괄호와 중괄호는 띄울 것인지</a:t>
            </a:r>
            <a:r>
              <a:rPr lang="en-US" altLang="ko-KR" dirty="0"/>
              <a:t>? </a:t>
            </a:r>
            <a:r>
              <a:rPr lang="ko-KR" altLang="en-US" dirty="0"/>
              <a:t>세미 콜론은 찍을 것인지</a:t>
            </a:r>
            <a:r>
              <a:rPr lang="en-US" altLang="ko-KR" dirty="0"/>
              <a:t>? </a:t>
            </a:r>
            <a:r>
              <a:rPr lang="ko-KR" altLang="en-US" dirty="0"/>
              <a:t>탭을 누르면 몇 칸을 띄울 것인지</a:t>
            </a:r>
            <a:r>
              <a:rPr lang="en-US" altLang="ko-KR" dirty="0"/>
              <a:t>? </a:t>
            </a:r>
            <a:r>
              <a:rPr lang="ko-KR" altLang="en-US" dirty="0" err="1"/>
              <a:t>등등등</a:t>
            </a:r>
            <a:endParaRPr lang="en-US" altLang="ko-KR" dirty="0"/>
          </a:p>
          <a:p>
            <a:r>
              <a:rPr lang="ko-KR" altLang="en-US" dirty="0"/>
              <a:t>문법이 아닌 코드의 스타일을 통일 시켜줘서 가독성을 높이고 버그를 예방합니다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Prettier </a:t>
            </a:r>
            <a:r>
              <a:rPr lang="ko-KR" altLang="en-US" dirty="0"/>
              <a:t>를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6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18A55-BEC5-BB3D-8699-3B0AA10D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569794"/>
            <a:ext cx="8545118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8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590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Why?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67BA29-89EF-12AC-7549-B54A0D36A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8" y="414819"/>
            <a:ext cx="3829584" cy="479174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493154C-A56E-DEEF-EBC1-C86659AF7A36}"/>
              </a:ext>
            </a:extLst>
          </p:cNvPr>
          <p:cNvSpPr/>
          <p:nvPr/>
        </p:nvSpPr>
        <p:spPr>
          <a:xfrm rot="12921857">
            <a:off x="1036320" y="1036321"/>
            <a:ext cx="740228" cy="8273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BC7A638-8333-D85A-389D-09840EDBFFA6}"/>
              </a:ext>
            </a:extLst>
          </p:cNvPr>
          <p:cNvSpPr/>
          <p:nvPr/>
        </p:nvSpPr>
        <p:spPr>
          <a:xfrm rot="12921857">
            <a:off x="1036320" y="4619899"/>
            <a:ext cx="740228" cy="8273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Do it!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A4E09F-3140-D209-4843-FB23DA88B305}"/>
              </a:ext>
            </a:extLst>
          </p:cNvPr>
          <p:cNvSpPr txBox="1"/>
          <p:nvPr/>
        </p:nvSpPr>
        <p:spPr>
          <a:xfrm>
            <a:off x="694887" y="587475"/>
            <a:ext cx="1089647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</a:p>
          <a:p>
            <a:r>
              <a:rPr lang="en-US" altLang="ko-KR" sz="11500" dirty="0">
                <a:latin typeface="Mosk Bold 700" panose="02000506000000020004" pitchFamily="2" charset="0"/>
              </a:rPr>
              <a:t>		Hello, World!</a:t>
            </a:r>
          </a:p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ront-End Books 정리 (지속적 업데이트)">
            <a:extLst>
              <a:ext uri="{FF2B5EF4-FFF2-40B4-BE49-F238E27FC236}">
                <a16:creationId xmlns:a16="http://schemas.microsoft.com/office/drawing/2014/main" id="{8B6A3723-5C00-5428-02B6-3A2710BAA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r="31937"/>
          <a:stretch/>
        </p:blipFill>
        <p:spPr bwMode="auto">
          <a:xfrm>
            <a:off x="3300549" y="100319"/>
            <a:ext cx="5590902" cy="665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3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횡성 골조공사를 마치다.">
            <a:extLst>
              <a:ext uri="{FF2B5EF4-FFF2-40B4-BE49-F238E27FC236}">
                <a16:creationId xmlns:a16="http://schemas.microsoft.com/office/drawing/2014/main" id="{DA173077-F938-AA69-3C57-D060C7A4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53" y="710873"/>
            <a:ext cx="8159893" cy="54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831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429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 문법</a:t>
            </a:r>
          </a:p>
        </p:txBody>
      </p:sp>
    </p:spTree>
    <p:extLst>
      <p:ext uri="{BB962C8B-B14F-4D97-AF65-F5344CB8AC3E}">
        <p14:creationId xmlns:p14="http://schemas.microsoft.com/office/powerpoint/2010/main" val="96564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8138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en-US" altLang="ko-KR" dirty="0">
                <a:solidFill>
                  <a:schemeClr val="accent2"/>
                </a:solidFill>
              </a:rPr>
              <a:t>(Element)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9F872-F0B6-F0D0-99AD-72B31EA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3" y="1555997"/>
            <a:ext cx="7516274" cy="2476846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58553"/>
            <a:ext cx="10806953" cy="18108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요소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(Element)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시작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(Opening tag)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종료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(Closing tag)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그리고 태그 사이에 위치한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내용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(Content)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345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990CCC-4B44-D6D3-1637-E897B7C448A0}"/>
              </a:ext>
            </a:extLst>
          </p:cNvPr>
          <p:cNvSpPr txBox="1"/>
          <p:nvPr/>
        </p:nvSpPr>
        <p:spPr>
          <a:xfrm>
            <a:off x="322218" y="891183"/>
            <a:ext cx="1071154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HTML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C22B14-8A53-7057-217A-9EFB6A5E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8" y="1500132"/>
            <a:ext cx="4030702" cy="101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74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중첩</a:t>
            </a:r>
          </a:p>
        </p:txBody>
      </p:sp>
    </p:spTree>
    <p:extLst>
      <p:ext uri="{BB962C8B-B14F-4D97-AF65-F5344CB8AC3E}">
        <p14:creationId xmlns:p14="http://schemas.microsoft.com/office/powerpoint/2010/main" val="484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3" y="7306"/>
            <a:ext cx="10515600" cy="1325563"/>
          </a:xfrm>
        </p:spPr>
        <p:txBody>
          <a:bodyPr/>
          <a:lstStyle/>
          <a:p>
            <a:r>
              <a:rPr lang="ko-KR" altLang="en-US" dirty="0"/>
              <a:t>우리는 이런 언어들을 배울 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DABF35-958E-3283-AFF1-CBDE8E019C95}"/>
              </a:ext>
            </a:extLst>
          </p:cNvPr>
          <p:cNvGrpSpPr/>
          <p:nvPr/>
        </p:nvGrpSpPr>
        <p:grpSpPr>
          <a:xfrm>
            <a:off x="1941140" y="1599080"/>
            <a:ext cx="8309720" cy="4138333"/>
            <a:chOff x="1416703" y="1643902"/>
            <a:chExt cx="8309720" cy="4138333"/>
          </a:xfrm>
        </p:grpSpPr>
        <p:pic>
          <p:nvPicPr>
            <p:cNvPr id="15362" name="Picture 2" descr="html] html이란, 웹 브라우저와 웹 편집기">
              <a:extLst>
                <a:ext uri="{FF2B5EF4-FFF2-40B4-BE49-F238E27FC236}">
                  <a16:creationId xmlns:a16="http://schemas.microsoft.com/office/drawing/2014/main" id="{5F2FD47E-0604-3A54-BAA1-5FC6E4879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703" y="1643902"/>
              <a:ext cx="5355489" cy="4138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자바스크립트(JavaScript) 공부">
              <a:extLst>
                <a:ext uri="{FF2B5EF4-FFF2-40B4-BE49-F238E27FC236}">
                  <a16:creationId xmlns:a16="http://schemas.microsoft.com/office/drawing/2014/main" id="{9FBD5B7F-09DF-4AE5-1C8E-7308CE1D1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248" y="2052635"/>
              <a:ext cx="3075175" cy="307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112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ML 입문 | HTML 시작 | HTML 기본 구조 | devkuma">
            <a:extLst>
              <a:ext uri="{FF2B5EF4-FFF2-40B4-BE49-F238E27FC236}">
                <a16:creationId xmlns:a16="http://schemas.microsoft.com/office/drawing/2014/main" id="{B1CF6D9A-C167-48AC-0C7F-B8E2E374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7" y="494348"/>
            <a:ext cx="8086018" cy="522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56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A0D5F8-C883-F037-9A97-1B9DB1DA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2" y="683815"/>
            <a:ext cx="9857559" cy="54903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DD5045-695F-D625-0DA1-8FEE88B5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r>
              <a:rPr lang="en-US" altLang="ko-KR" dirty="0">
                <a:solidFill>
                  <a:schemeClr val="accent2"/>
                </a:solidFill>
              </a:rPr>
              <a:t>(Nested)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51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D7F65-5ED3-1966-4ECF-B4E67486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69" y="355445"/>
            <a:ext cx="10081261" cy="61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74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9F053D-FF51-68E7-6526-ACD8B6E0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30" y="432484"/>
            <a:ext cx="9766140" cy="59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89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29371-E34B-849B-57FF-EF25F2B8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1" y="384880"/>
            <a:ext cx="10021698" cy="60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17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05897B-A408-5BFA-344E-9285FCF0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79" y="456779"/>
            <a:ext cx="9784041" cy="59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19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8BD12E-F8D0-F62F-9FC6-03E81708DA77}"/>
              </a:ext>
            </a:extLst>
          </p:cNvPr>
          <p:cNvSpPr txBox="1"/>
          <p:nvPr/>
        </p:nvSpPr>
        <p:spPr>
          <a:xfrm>
            <a:off x="304800" y="263328"/>
            <a:ext cx="1033707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&gt;Hello, HTML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DBB947-1000-F89E-CA53-95B908F7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456589"/>
            <a:ext cx="4030702" cy="101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94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빈 요소</a:t>
            </a:r>
          </a:p>
        </p:txBody>
      </p:sp>
    </p:spTree>
    <p:extLst>
      <p:ext uri="{BB962C8B-B14F-4D97-AF65-F5344CB8AC3E}">
        <p14:creationId xmlns:p14="http://schemas.microsoft.com/office/powerpoint/2010/main" val="86465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빈 요소</a:t>
            </a:r>
            <a:r>
              <a:rPr lang="en-US" altLang="ko-KR" dirty="0">
                <a:solidFill>
                  <a:schemeClr val="accent2"/>
                </a:solidFill>
              </a:rPr>
              <a:t>(Empty)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690688"/>
            <a:ext cx="11447929" cy="4970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내용이 없는 요소</a:t>
            </a:r>
            <a:r>
              <a:rPr lang="en-US" altLang="ko-KR" dirty="0"/>
              <a:t>(</a:t>
            </a:r>
            <a:r>
              <a:rPr lang="ko-KR" altLang="en-US" dirty="0"/>
              <a:t>가질 수 없거나</a:t>
            </a:r>
            <a:r>
              <a:rPr lang="en-US" altLang="ko-KR" dirty="0"/>
              <a:t>, </a:t>
            </a:r>
            <a:r>
              <a:rPr lang="ko-KR" altLang="en-US" dirty="0"/>
              <a:t>필요 </a:t>
            </a:r>
            <a:r>
              <a:rPr lang="en-US" altLang="ko-KR" dirty="0"/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빈 요소는 내용이 없으며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속성만 소유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&lt;input&gt;, &lt;link&gt;, &lt;meta&gt; </a:t>
            </a:r>
            <a:r>
              <a:rPr lang="ko-KR" altLang="en-US" dirty="0"/>
              <a:t>등이 존재</a:t>
            </a:r>
          </a:p>
        </p:txBody>
      </p:sp>
    </p:spTree>
    <p:extLst>
      <p:ext uri="{BB962C8B-B14F-4D97-AF65-F5344CB8AC3E}">
        <p14:creationId xmlns:p14="http://schemas.microsoft.com/office/powerpoint/2010/main" val="1956875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FBD945-00CF-44C2-BDCD-C3C25665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07" y="1490170"/>
            <a:ext cx="8058786" cy="38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386" name="Picture 2" descr="왜 ANN 이여야만 하는가? - 코인추천 게시판 - 코인판">
            <a:extLst>
              <a:ext uri="{FF2B5EF4-FFF2-40B4-BE49-F238E27FC236}">
                <a16:creationId xmlns:a16="http://schemas.microsoft.com/office/drawing/2014/main" id="{1F5D9A22-79EC-C703-EA9B-756D9B62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5682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948837-3986-5342-CDFF-ADF40569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46" y="1038277"/>
            <a:ext cx="9403508" cy="4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08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8BD12E-F8D0-F62F-9FC6-03E81708DA77}"/>
              </a:ext>
            </a:extLst>
          </p:cNvPr>
          <p:cNvSpPr txBox="1"/>
          <p:nvPr/>
        </p:nvSpPr>
        <p:spPr>
          <a:xfrm>
            <a:off x="304800" y="263328"/>
            <a:ext cx="1033707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HTML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58FC0-594B-B1D4-0123-0374772B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13" y="1382543"/>
            <a:ext cx="2797258" cy="1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79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362357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(Comments)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1F228-30DC-7E5C-B825-3983EE12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64823"/>
            <a:ext cx="10842812" cy="35121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주석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(comment)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개발자에게 코드를 설명하기 위해 사용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브라우저는 주석을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화면에 표시하지 않는다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BF26C-F16D-CF0D-F799-FC4CD8E3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97268"/>
            <a:ext cx="6234235" cy="10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6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BFCD0-B105-D5D9-3DFA-CDD408D1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간단한 </a:t>
            </a:r>
            <a:r>
              <a:rPr lang="en-US" altLang="ko-KR" dirty="0">
                <a:solidFill>
                  <a:srgbClr val="0070C0"/>
                </a:solidFill>
              </a:rPr>
              <a:t>HTML </a:t>
            </a:r>
            <a:r>
              <a:rPr lang="ko-KR" altLang="en-US" dirty="0">
                <a:solidFill>
                  <a:srgbClr val="0070C0"/>
                </a:solidFill>
              </a:rPr>
              <a:t>문서 만들기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3938B-B422-897C-F7A8-A74CA7F1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 까지 배운 </a:t>
            </a:r>
            <a:r>
              <a:rPr lang="en-US" altLang="ko-KR" dirty="0"/>
              <a:t>&lt;h1&gt;, &lt;</a:t>
            </a:r>
            <a:r>
              <a:rPr lang="en-US" altLang="ko-KR" dirty="0" err="1"/>
              <a:t>hr</a:t>
            </a:r>
            <a:r>
              <a:rPr lang="en-US" altLang="ko-KR" dirty="0"/>
              <a:t>&gt;, </a:t>
            </a:r>
            <a:r>
              <a:rPr lang="ko-KR" altLang="en-US" dirty="0"/>
              <a:t>주석을 사용하여 아래 그림과 같은 간단한 </a:t>
            </a:r>
            <a:r>
              <a:rPr lang="en-US" altLang="ko-KR" dirty="0"/>
              <a:t>HTML </a:t>
            </a:r>
            <a:r>
              <a:rPr lang="ko-KR" altLang="en-US" dirty="0"/>
              <a:t>문서 만들기</a:t>
            </a:r>
            <a:r>
              <a:rPr lang="en-US" altLang="ko-KR" dirty="0"/>
              <a:t>~!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주석을 사용하여 자신이 하고싶은 말 전달하기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62DCF-95B8-7D81-9D57-FA4D7B1C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3" y="3149557"/>
            <a:ext cx="10946674" cy="13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62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13009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태그의</a:t>
            </a:r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속성</a:t>
            </a:r>
          </a:p>
        </p:txBody>
      </p:sp>
    </p:spTree>
    <p:extLst>
      <p:ext uri="{BB962C8B-B14F-4D97-AF65-F5344CB8AC3E}">
        <p14:creationId xmlns:p14="http://schemas.microsoft.com/office/powerpoint/2010/main" val="24002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(Attribute)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8821036-62BB-D3D1-D286-42D12EAF1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" y="4112339"/>
            <a:ext cx="11098304" cy="24856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(Attribute)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이란 요소의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성질</a:t>
            </a:r>
            <a:r>
              <a:rPr lang="en-US" altLang="ko-KR" b="0" i="0" dirty="0">
                <a:solidFill>
                  <a:srgbClr val="0070C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특징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을 정의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요소에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추가적 정보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예를 들어 이미지 파일의 경로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크기 등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제공한다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31F5-B30F-2874-4B5C-1AE628B1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8" y="1477176"/>
            <a:ext cx="7912100" cy="2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7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DD6114-57B4-BB87-2FE9-21F5D908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33" y="722226"/>
            <a:ext cx="8833534" cy="54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65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9929F8-2220-E22A-95DA-1F5B64BC53E8}"/>
              </a:ext>
            </a:extLst>
          </p:cNvPr>
          <p:cNvGrpSpPr/>
          <p:nvPr/>
        </p:nvGrpSpPr>
        <p:grpSpPr>
          <a:xfrm>
            <a:off x="425450" y="1278379"/>
            <a:ext cx="11341100" cy="3244978"/>
            <a:chOff x="425450" y="1214879"/>
            <a:chExt cx="11341100" cy="3244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F1D58E-6576-712A-042E-A2C5F14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1134DF-0033-E86B-45B9-0D8220BCD894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91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ACC0A7-4024-BF52-AA08-EB609504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047417"/>
            <a:ext cx="742101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1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사막 - 위키백과, 우리 모두의 백과사전">
            <a:extLst>
              <a:ext uri="{FF2B5EF4-FFF2-40B4-BE49-F238E27FC236}">
                <a16:creationId xmlns:a16="http://schemas.microsoft.com/office/drawing/2014/main" id="{4C13ADE0-0749-0780-F142-64F7D81F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2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820133-D6EC-0794-1ABA-B5A16C89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1" y="846897"/>
            <a:ext cx="11311358" cy="39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8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49A50A-EFAF-46AA-994F-E979C8D0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768177"/>
            <a:ext cx="11239500" cy="3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63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434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문서의 구조</a:t>
            </a:r>
          </a:p>
        </p:txBody>
      </p:sp>
    </p:spTree>
    <p:extLst>
      <p:ext uri="{BB962C8B-B14F-4D97-AF65-F5344CB8AC3E}">
        <p14:creationId xmlns:p14="http://schemas.microsoft.com/office/powerpoint/2010/main" val="19064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86" y="1785378"/>
            <a:ext cx="3827649" cy="45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580650" y="1702793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580649" y="4114299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9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87" y="2485196"/>
            <a:ext cx="2439614" cy="28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866964" y="2295774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866964" y="4047188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9E31C-CF70-7D75-CE16-4CF21CBD82E8}"/>
              </a:ext>
            </a:extLst>
          </p:cNvPr>
          <p:cNvSpPr txBox="1"/>
          <p:nvPr/>
        </p:nvSpPr>
        <p:spPr>
          <a:xfrm>
            <a:off x="2158454" y="1094646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BB7EA-22EA-82E6-9F25-5FDDFF8C0565}"/>
              </a:ext>
            </a:extLst>
          </p:cNvPr>
          <p:cNvSpPr txBox="1"/>
          <p:nvPr/>
        </p:nvSpPr>
        <p:spPr>
          <a:xfrm>
            <a:off x="2158453" y="5437738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36C060-E889-021E-C1D0-70A30603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6" y="1328390"/>
            <a:ext cx="6243917" cy="552678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HTML5 </a:t>
            </a:r>
            <a:r>
              <a:rPr lang="ko-KR" altLang="en-US" sz="2400" dirty="0"/>
              <a:t>문서는 반드시 </a:t>
            </a:r>
            <a:r>
              <a:rPr lang="en-US" altLang="ko-KR" sz="2400" dirty="0">
                <a:solidFill>
                  <a:schemeClr val="accent2"/>
                </a:solidFill>
              </a:rPr>
              <a:t>&lt;!DOCTYPE html&gt;</a:t>
            </a:r>
            <a:r>
              <a:rPr lang="ko-KR" altLang="en-US" sz="2400" dirty="0"/>
              <a:t>으로 시작하여 문서 형식을 </a:t>
            </a:r>
            <a:r>
              <a:rPr lang="en-US" altLang="ko-KR" sz="2400" dirty="0"/>
              <a:t>HTML5</a:t>
            </a:r>
            <a:r>
              <a:rPr lang="ko-KR" altLang="en-US" sz="2400" dirty="0"/>
              <a:t>로 지정</a:t>
            </a:r>
            <a:endParaRPr lang="en-US" altLang="ko-KR" sz="2400" dirty="0"/>
          </a:p>
          <a:p>
            <a:r>
              <a:rPr lang="ko-KR" altLang="en-US" sz="2400" dirty="0"/>
              <a:t>실제적인 </a:t>
            </a:r>
            <a:r>
              <a:rPr lang="en-US" altLang="ko-KR" sz="2400" dirty="0"/>
              <a:t>HTML </a:t>
            </a:r>
            <a:r>
              <a:rPr lang="ko-KR" altLang="en-US" sz="2400" dirty="0"/>
              <a:t>문서는 </a:t>
            </a:r>
            <a:r>
              <a:rPr lang="en-US" altLang="ko-KR" sz="2400" dirty="0"/>
              <a:t>2</a:t>
            </a:r>
            <a:r>
              <a:rPr lang="ko-KR" altLang="en-US" sz="2400" dirty="0"/>
              <a:t>번째 행부터 시작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00B050"/>
                </a:solidFill>
              </a:rPr>
              <a:t>&lt;html&gt;</a:t>
            </a:r>
            <a:r>
              <a:rPr lang="ko-KR" altLang="en-US" sz="2400" dirty="0">
                <a:solidFill>
                  <a:srgbClr val="00B050"/>
                </a:solidFill>
              </a:rPr>
              <a:t>과 </a:t>
            </a:r>
            <a:r>
              <a:rPr lang="en-US" altLang="ko-KR" sz="2400" dirty="0">
                <a:solidFill>
                  <a:srgbClr val="00B050"/>
                </a:solidFill>
              </a:rPr>
              <a:t>&lt;/html&gt;</a:t>
            </a:r>
            <a:r>
              <a:rPr lang="en-US" altLang="ko-KR" sz="2400" dirty="0"/>
              <a:t> </a:t>
            </a:r>
            <a:r>
              <a:rPr lang="ko-KR" altLang="en-US" sz="2400" dirty="0"/>
              <a:t>사이에 작성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EB7512-E5A1-ACEF-C930-9E8D8B4E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1" y="1529559"/>
            <a:ext cx="4543228" cy="33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86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36C060-E889-021E-C1D0-70A30603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6" y="1328390"/>
            <a:ext cx="6243917" cy="552678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</a:rPr>
              <a:t>&lt;head&gt;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&lt;/head&gt; </a:t>
            </a:r>
            <a:r>
              <a:rPr lang="ko-KR" altLang="en-US" sz="2400" dirty="0"/>
              <a:t>사이에는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en-US" altLang="ko-KR" sz="2400" dirty="0"/>
              <a:t> </a:t>
            </a:r>
            <a:r>
              <a:rPr lang="ko-KR" altLang="en-US" sz="2400" dirty="0"/>
              <a:t>태그의 정보를 읽어 들이기 위한 정보가 존재</a:t>
            </a:r>
            <a:r>
              <a:rPr lang="en-US" altLang="ko-KR" sz="2400" dirty="0"/>
              <a:t>(</a:t>
            </a:r>
            <a:r>
              <a:rPr lang="ko-KR" altLang="en-US" sz="2400" dirty="0"/>
              <a:t>제목</a:t>
            </a:r>
            <a:r>
              <a:rPr lang="en-US" altLang="ko-KR" sz="2400" dirty="0"/>
              <a:t>, </a:t>
            </a:r>
            <a:r>
              <a:rPr lang="ko-KR" altLang="en-US" sz="2400" dirty="0"/>
              <a:t>저장 방식</a:t>
            </a:r>
            <a:r>
              <a:rPr lang="en-US" altLang="ko-KR" sz="2400" dirty="0"/>
              <a:t>, </a:t>
            </a:r>
            <a:r>
              <a:rPr lang="ko-KR" altLang="en-US" sz="2400" dirty="0"/>
              <a:t>브라우저의 크기 등등</a:t>
            </a:r>
            <a:r>
              <a:rPr lang="en-US" altLang="ko-KR" sz="2400" dirty="0"/>
              <a:t>)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/>
              <a:t>웹 브라우저에 출력되는 모든 요소는   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&lt;/body&gt; </a:t>
            </a:r>
            <a:r>
              <a:rPr lang="ko-KR" altLang="en-US" sz="2400" dirty="0"/>
              <a:t>사이에 위치한다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EB7512-E5A1-ACEF-C930-9E8D8B4E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1" y="1529559"/>
            <a:ext cx="4543228" cy="33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39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&lt;head&gt;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19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&lt;head&gt;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메타 데이터</a:t>
            </a:r>
            <a:r>
              <a:rPr lang="en-US" altLang="ko-KR" dirty="0"/>
              <a:t>(</a:t>
            </a:r>
            <a:r>
              <a:rPr lang="ko-KR" altLang="en-US" dirty="0"/>
              <a:t>데이터를 위한 데이터</a:t>
            </a:r>
            <a:r>
              <a:rPr lang="en-US" altLang="ko-KR" dirty="0"/>
              <a:t>)</a:t>
            </a:r>
            <a:r>
              <a:rPr lang="ko-KR" altLang="en-US" dirty="0"/>
              <a:t>를 포함하기 위한 태그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의 내용을 읽기 위한 정보를 표기</a:t>
            </a:r>
            <a:endParaRPr lang="en-US" altLang="ko-KR" dirty="0"/>
          </a:p>
          <a:p>
            <a:r>
              <a:rPr lang="ko-KR" altLang="en-US" dirty="0"/>
              <a:t>하나의 웹 페이지에 하나만 존재</a:t>
            </a:r>
            <a:endParaRPr lang="en-US" altLang="ko-KR" dirty="0"/>
          </a:p>
          <a:p>
            <a:r>
              <a:rPr lang="ko-KR" altLang="en-US" dirty="0"/>
              <a:t>당연히 </a:t>
            </a:r>
            <a:r>
              <a:rPr lang="en-US" altLang="ko-KR" dirty="0">
                <a:solidFill>
                  <a:srgbClr val="00B050"/>
                </a:solidFill>
              </a:rPr>
              <a:t>&lt;head&gt;</a:t>
            </a:r>
            <a:r>
              <a:rPr lang="en-US" altLang="ko-KR" dirty="0"/>
              <a:t> 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읽어 들이고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&lt;body&gt;</a:t>
            </a:r>
            <a:r>
              <a:rPr lang="en-US" altLang="ko-KR" dirty="0"/>
              <a:t> </a:t>
            </a:r>
            <a:r>
              <a:rPr lang="ko-KR" altLang="en-US" dirty="0"/>
              <a:t>를 나중에 읽습니다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59133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25F8A-AF3D-B2E7-17A2-CE783D6D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en-US" altLang="ko-KR" dirty="0"/>
              <a:t>title, meta </a:t>
            </a:r>
            <a:r>
              <a:rPr lang="ko-KR" altLang="en-US" dirty="0"/>
              <a:t>에 대한 데이터로 화면에 표시되지 않음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Title</a:t>
            </a:r>
            <a:r>
              <a:rPr lang="en-US" altLang="ko-KR" dirty="0"/>
              <a:t> : HTML </a:t>
            </a:r>
            <a:r>
              <a:rPr lang="ko-KR" altLang="en-US" dirty="0"/>
              <a:t>문서의 제목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브라우저 탭에 표시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Meta</a:t>
            </a:r>
            <a:r>
              <a:rPr lang="en-US" altLang="ko-KR" dirty="0"/>
              <a:t> : </a:t>
            </a:r>
            <a:r>
              <a:rPr lang="ko-KR" altLang="en-US" dirty="0"/>
              <a:t>페이지 설명</a:t>
            </a:r>
            <a:r>
              <a:rPr lang="en-US" altLang="ko-KR" dirty="0"/>
              <a:t>,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화면 크기 등의 정보</a:t>
            </a:r>
            <a:r>
              <a:rPr lang="en-US" altLang="ko-KR" dirty="0"/>
              <a:t>. </a:t>
            </a:r>
            <a:r>
              <a:rPr lang="ko-KR" altLang="en-US" dirty="0"/>
              <a:t>주로 브라우저 또는 검색 엔진에서 사용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61B9C39-784D-F32F-7D1D-26F7A423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175"/>
            <a:ext cx="11260138" cy="1325563"/>
          </a:xfrm>
        </p:spPr>
        <p:txBody>
          <a:bodyPr/>
          <a:lstStyle/>
          <a:p>
            <a:r>
              <a:rPr lang="en-US" altLang="ko-KR" dirty="0"/>
              <a:t>&lt;head&gt; </a:t>
            </a:r>
            <a:r>
              <a:rPr lang="ko-KR" altLang="en-US" dirty="0"/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380504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아버지의 꿈을 찾아서…” - 아웃도어뉴스">
            <a:extLst>
              <a:ext uri="{FF2B5EF4-FFF2-40B4-BE49-F238E27FC236}">
                <a16:creationId xmlns:a16="http://schemas.microsoft.com/office/drawing/2014/main" id="{7283D1FD-0B7A-2A46-7013-A67F6E98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71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25F8A-AF3D-B2E7-17A2-CE783D6D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en-US" altLang="ko-KR" dirty="0"/>
              <a:t> : HTML </a:t>
            </a:r>
            <a:r>
              <a:rPr lang="ko-KR" altLang="en-US" dirty="0"/>
              <a:t>문서의 </a:t>
            </a:r>
            <a:r>
              <a:rPr lang="en-US" altLang="ko-KR" dirty="0"/>
              <a:t>Style </a:t>
            </a:r>
            <a:r>
              <a:rPr lang="ko-KR" altLang="en-US" dirty="0"/>
              <a:t>정보 정의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Link</a:t>
            </a:r>
            <a:r>
              <a:rPr lang="en-US" altLang="ko-KR" dirty="0"/>
              <a:t> : </a:t>
            </a:r>
            <a:r>
              <a:rPr lang="ko-KR" altLang="en-US" dirty="0"/>
              <a:t>외부 리소스와의 연결 정보를 정의</a:t>
            </a:r>
            <a:r>
              <a:rPr lang="en-US" altLang="ko-KR" dirty="0"/>
              <a:t>(CSS </a:t>
            </a:r>
            <a:r>
              <a:rPr lang="ko-KR" altLang="en-US" dirty="0"/>
              <a:t>파일 연계에 사용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Script</a:t>
            </a:r>
            <a:r>
              <a:rPr lang="en-US" altLang="ko-KR" dirty="0"/>
              <a:t> :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를 정의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61B9C39-784D-F32F-7D1D-26F7A423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175"/>
            <a:ext cx="11260138" cy="1325563"/>
          </a:xfrm>
        </p:spPr>
        <p:txBody>
          <a:bodyPr/>
          <a:lstStyle/>
          <a:p>
            <a:r>
              <a:rPr lang="en-US" altLang="ko-KR" dirty="0"/>
              <a:t>&lt;head&gt; </a:t>
            </a:r>
            <a:r>
              <a:rPr lang="ko-KR" altLang="en-US" dirty="0"/>
              <a:t>태그</a:t>
            </a:r>
            <a:r>
              <a:rPr lang="en-US" altLang="ko-KR" dirty="0"/>
              <a:t>, +@ </a:t>
            </a:r>
            <a:r>
              <a:rPr lang="ko-KR" altLang="en-US" dirty="0"/>
              <a:t>요소들</a:t>
            </a:r>
          </a:p>
        </p:txBody>
      </p:sp>
    </p:spTree>
    <p:extLst>
      <p:ext uri="{BB962C8B-B14F-4D97-AF65-F5344CB8AC3E}">
        <p14:creationId xmlns:p14="http://schemas.microsoft.com/office/powerpoint/2010/main" val="3578675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98AE80-516F-FA9E-E713-74707AD6D9D6}"/>
              </a:ext>
            </a:extLst>
          </p:cNvPr>
          <p:cNvSpPr txBox="1"/>
          <p:nvPr/>
        </p:nvSpPr>
        <p:spPr>
          <a:xfrm>
            <a:off x="511175" y="1455565"/>
            <a:ext cx="1005232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BC47888-7236-F49E-0F89-F0EAAD82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175"/>
            <a:ext cx="11260138" cy="1325563"/>
          </a:xfrm>
        </p:spPr>
        <p:txBody>
          <a:bodyPr/>
          <a:lstStyle/>
          <a:p>
            <a:r>
              <a:rPr lang="ko-KR" altLang="en-US" dirty="0"/>
              <a:t>기초 코드를 불러와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257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charset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문자 인코딩에 대한 요약 정보를 나타내는 속성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문자가 어떤 방식으로 인코딩 되었는지를 표현</a:t>
            </a:r>
            <a:endParaRPr lang="en-US" altLang="ko-KR" dirty="0"/>
          </a:p>
          <a:p>
            <a:r>
              <a:rPr lang="ko-KR" altLang="en-US" dirty="0"/>
              <a:t>영문과 한글을 모두 사용하기 위해서는 </a:t>
            </a:r>
            <a:r>
              <a:rPr lang="en-US" altLang="ko-KR" dirty="0">
                <a:solidFill>
                  <a:schemeClr val="accent2"/>
                </a:solidFill>
              </a:rPr>
              <a:t>UTF-8</a:t>
            </a:r>
            <a:r>
              <a:rPr lang="en-US" altLang="ko-KR" dirty="0"/>
              <a:t> </a:t>
            </a:r>
            <a:r>
              <a:rPr lang="ko-KR" altLang="en-US" dirty="0"/>
              <a:t>을 많이 사용</a:t>
            </a:r>
            <a:endParaRPr lang="en-US" altLang="ko-KR" dirty="0"/>
          </a:p>
          <a:p>
            <a:r>
              <a:rPr lang="ko-KR" altLang="en-US" dirty="0"/>
              <a:t>생략해도 큰 문제는 없지만</a:t>
            </a:r>
            <a:r>
              <a:rPr lang="en-US" altLang="ko-KR" dirty="0"/>
              <a:t>, </a:t>
            </a:r>
            <a:r>
              <a:rPr lang="ko-KR" altLang="en-US" dirty="0"/>
              <a:t>브라우저가 임의로 정하기 때문에 사용하고자 하는 문자가 깨질 가능성이 있으므로 표기하는 것을 추천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80EA6-309A-99C2-DC48-166B823CE116}"/>
              </a:ext>
            </a:extLst>
          </p:cNvPr>
          <p:cNvSpPr txBox="1"/>
          <p:nvPr/>
        </p:nvSpPr>
        <p:spPr>
          <a:xfrm>
            <a:off x="818606" y="1591883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638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http-</a:t>
            </a:r>
            <a:r>
              <a:rPr lang="en-US" altLang="ko-KR" dirty="0" err="1">
                <a:solidFill>
                  <a:schemeClr val="accent2"/>
                </a:solidFill>
              </a:rPr>
              <a:t>equiv</a:t>
            </a:r>
            <a:r>
              <a:rPr lang="en-US" altLang="ko-KR" dirty="0"/>
              <a:t>(</a:t>
            </a:r>
            <a:r>
              <a:rPr lang="en-US" altLang="ko-KR" dirty="0" err="1"/>
              <a:t>alent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해당 페이지에서 사용하는 </a:t>
            </a:r>
            <a:r>
              <a:rPr lang="en-US" altLang="ko-KR" dirty="0"/>
              <a:t>HTTP</a:t>
            </a:r>
            <a:r>
              <a:rPr lang="ko-KR" altLang="en-US" dirty="0"/>
              <a:t> 통신에 대한 정보를 나타낼 때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최신 버전의 </a:t>
            </a:r>
            <a:r>
              <a:rPr lang="en-US" altLang="ko-KR" dirty="0"/>
              <a:t>IE </a:t>
            </a:r>
            <a:r>
              <a:rPr lang="ko-KR" altLang="en-US" dirty="0"/>
              <a:t>를 사용하라고 하는 </a:t>
            </a:r>
            <a:r>
              <a:rPr lang="en-US" altLang="ko-KR" dirty="0"/>
              <a:t>http-</a:t>
            </a:r>
            <a:r>
              <a:rPr lang="en-US" altLang="ko-KR" dirty="0" err="1"/>
              <a:t>equiv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페이지를 </a:t>
            </a:r>
            <a:r>
              <a:rPr lang="en-US" altLang="ko-KR" dirty="0"/>
              <a:t>10</a:t>
            </a:r>
            <a:r>
              <a:rPr lang="ko-KR" altLang="en-US" dirty="0"/>
              <a:t>초에 한번 씩</a:t>
            </a:r>
            <a:r>
              <a:rPr lang="en-US" altLang="ko-KR" dirty="0"/>
              <a:t>, </a:t>
            </a:r>
            <a:r>
              <a:rPr lang="ko-KR" altLang="en-US" dirty="0"/>
              <a:t>새로 고침 하라는 </a:t>
            </a:r>
            <a:r>
              <a:rPr lang="en-US" altLang="ko-KR" dirty="0"/>
              <a:t>http-</a:t>
            </a:r>
            <a:r>
              <a:rPr lang="en-US" altLang="ko-KR" dirty="0" err="1"/>
              <a:t>equiv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80EA6-309A-99C2-DC48-166B823CE116}"/>
              </a:ext>
            </a:extLst>
          </p:cNvPr>
          <p:cNvSpPr txBox="1"/>
          <p:nvPr/>
        </p:nvSpPr>
        <p:spPr>
          <a:xfrm>
            <a:off x="818605" y="2323403"/>
            <a:ext cx="825572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0216D-0C0A-B16F-8770-01F03E8DA3EF}"/>
              </a:ext>
            </a:extLst>
          </p:cNvPr>
          <p:cNvSpPr txBox="1"/>
          <p:nvPr/>
        </p:nvSpPr>
        <p:spPr>
          <a:xfrm>
            <a:off x="818605" y="379593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"refresh"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87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name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페이지의 정보를 </a:t>
            </a:r>
            <a:r>
              <a:rPr lang="en-US" altLang="ko-KR" dirty="0"/>
              <a:t>name </a:t>
            </a:r>
            <a:r>
              <a:rPr lang="ko-KR" altLang="en-US" dirty="0"/>
              <a:t>과 </a:t>
            </a:r>
            <a:r>
              <a:rPr lang="en-US" altLang="ko-KR" dirty="0" err="1"/>
              <a:t>conetent</a:t>
            </a:r>
            <a:r>
              <a:rPr lang="en-US" altLang="ko-KR" dirty="0"/>
              <a:t> </a:t>
            </a:r>
            <a:r>
              <a:rPr lang="ko-KR" altLang="en-US" dirty="0"/>
              <a:t>의 쌍으로 표기</a:t>
            </a:r>
            <a:endParaRPr lang="en-US" altLang="ko-KR" dirty="0"/>
          </a:p>
          <a:p>
            <a:r>
              <a:rPr lang="ko-KR" altLang="en-US" dirty="0"/>
              <a:t>저자</a:t>
            </a:r>
            <a:r>
              <a:rPr lang="en-US" altLang="ko-KR" dirty="0"/>
              <a:t>(author), </a:t>
            </a:r>
            <a:r>
              <a:rPr lang="ko-KR" altLang="en-US" dirty="0"/>
              <a:t>설명</a:t>
            </a:r>
            <a:r>
              <a:rPr lang="en-US" altLang="ko-KR" dirty="0"/>
              <a:t>(description), </a:t>
            </a:r>
            <a:r>
              <a:rPr lang="ko-KR" altLang="en-US" dirty="0"/>
              <a:t>키워드</a:t>
            </a:r>
            <a:r>
              <a:rPr lang="en-US" altLang="ko-KR" dirty="0"/>
              <a:t>(keywords), </a:t>
            </a:r>
            <a:r>
              <a:rPr lang="ko-KR" altLang="en-US" dirty="0" err="1"/>
              <a:t>뷰포트</a:t>
            </a:r>
            <a:r>
              <a:rPr lang="en-US" altLang="ko-KR" dirty="0"/>
              <a:t>(viewport) </a:t>
            </a:r>
            <a:r>
              <a:rPr lang="ko-KR" altLang="en-US" dirty="0"/>
              <a:t>등에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A13E4-880F-43AC-9779-43C54FB40562}"/>
              </a:ext>
            </a:extLst>
          </p:cNvPr>
          <p:cNvSpPr txBox="1"/>
          <p:nvPr/>
        </p:nvSpPr>
        <p:spPr>
          <a:xfrm>
            <a:off x="801188" y="3711416"/>
            <a:ext cx="1021515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 5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 수업 코드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"keywords"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웹개발자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HTML, CSS, JS, 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77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viewport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실제로 화면에 보여지는 영역을 의미</a:t>
            </a:r>
          </a:p>
        </p:txBody>
      </p:sp>
      <p:pic>
        <p:nvPicPr>
          <p:cNvPr id="1026" name="Picture 2" descr="viewport란?">
            <a:extLst>
              <a:ext uri="{FF2B5EF4-FFF2-40B4-BE49-F238E27FC236}">
                <a16:creationId xmlns:a16="http://schemas.microsoft.com/office/drawing/2014/main" id="{2BBDC182-9C3F-589A-07E6-EB6967AC6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82" y="2387918"/>
            <a:ext cx="45910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The Viewport Meta Tag | by Nitesh Soni | Medium">
            <a:extLst>
              <a:ext uri="{FF2B5EF4-FFF2-40B4-BE49-F238E27FC236}">
                <a16:creationId xmlns:a16="http://schemas.microsoft.com/office/drawing/2014/main" id="{F389A067-CD06-5DD5-D0BB-0E05A5C1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664" y="2665150"/>
            <a:ext cx="5164654" cy="24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04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viewport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뷰 포트를 기기 넓이에 맞추고</a:t>
            </a:r>
            <a:r>
              <a:rPr lang="en-US" altLang="ko-KR" dirty="0"/>
              <a:t>, </a:t>
            </a:r>
            <a:r>
              <a:rPr lang="ko-KR" altLang="en-US" dirty="0"/>
              <a:t>초기 배율은 </a:t>
            </a:r>
            <a:r>
              <a:rPr lang="en-US" altLang="ko-KR" dirty="0"/>
              <a:t>1</a:t>
            </a:r>
            <a:r>
              <a:rPr lang="ko-KR" altLang="en-US" dirty="0"/>
              <a:t>로 설정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정보를 바탕으로 웹 문서의 기본 적인 배율 조정이 일어 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1CD1A-5B6E-626B-3586-505F7BE44212}"/>
              </a:ext>
            </a:extLst>
          </p:cNvPr>
          <p:cNvSpPr txBox="1"/>
          <p:nvPr/>
        </p:nvSpPr>
        <p:spPr>
          <a:xfrm>
            <a:off x="748937" y="1575304"/>
            <a:ext cx="95097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55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viewport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1CD1A-5B6E-626B-3586-505F7BE44212}"/>
              </a:ext>
            </a:extLst>
          </p:cNvPr>
          <p:cNvSpPr txBox="1"/>
          <p:nvPr/>
        </p:nvSpPr>
        <p:spPr>
          <a:xfrm>
            <a:off x="748936" y="2190538"/>
            <a:ext cx="1102285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&lt;meta name="viewport" content="width=device-width, initial-scale=1.0" /&gt;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C56C0D-38EA-3DED-8224-C4AC8E455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메타 태그를 주석 처리하고 보기</a:t>
            </a:r>
          </a:p>
        </p:txBody>
      </p:sp>
    </p:spTree>
    <p:extLst>
      <p:ext uri="{BB962C8B-B14F-4D97-AF65-F5344CB8AC3E}">
        <p14:creationId xmlns:p14="http://schemas.microsoft.com/office/powerpoint/2010/main" val="29146823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BBFAFF-CD44-8FBC-E36C-F1CF469D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96" y="211183"/>
            <a:ext cx="3546594" cy="6435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C9B88F-A839-A0F3-DA4E-35E61488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82" y="211183"/>
            <a:ext cx="3743104" cy="6435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7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viewport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1CD1A-5B6E-626B-3586-505F7BE44212}"/>
              </a:ext>
            </a:extLst>
          </p:cNvPr>
          <p:cNvSpPr txBox="1"/>
          <p:nvPr/>
        </p:nvSpPr>
        <p:spPr>
          <a:xfrm>
            <a:off x="748936" y="2190538"/>
            <a:ext cx="1102285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C56C0D-38EA-3DED-8224-C4AC8E455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메타 태그를 주석 해제하고 보기</a:t>
            </a:r>
          </a:p>
        </p:txBody>
      </p:sp>
    </p:spTree>
    <p:extLst>
      <p:ext uri="{BB962C8B-B14F-4D97-AF65-F5344CB8AC3E}">
        <p14:creationId xmlns:p14="http://schemas.microsoft.com/office/powerpoint/2010/main" val="80573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맥시코 최고의 휴양도시 &quot;캔쿤 (Cancun)&quot; 해변.">
            <a:extLst>
              <a:ext uri="{FF2B5EF4-FFF2-40B4-BE49-F238E27FC236}">
                <a16:creationId xmlns:a16="http://schemas.microsoft.com/office/drawing/2014/main" id="{8673404F-ABEC-3E7A-F3BF-ED1225C0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89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CC9B88F-A839-A0F3-DA4E-35E61488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2" y="211183"/>
            <a:ext cx="3743104" cy="643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83807A-A665-C4F1-3E44-93D1194F4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703" y="211183"/>
            <a:ext cx="3639654" cy="643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81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&lt;body&gt;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04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문서의 내용</a:t>
            </a:r>
            <a:r>
              <a:rPr lang="ko-KR" altLang="en-US" dirty="0"/>
              <a:t>을 담는 태그</a:t>
            </a:r>
            <a:endParaRPr lang="en-US" altLang="ko-KR" dirty="0"/>
          </a:p>
          <a:p>
            <a:r>
              <a:rPr lang="ko-KR" altLang="en-US" dirty="0"/>
              <a:t>웹페이지를 구성하는 대부분의 요소가 </a:t>
            </a:r>
            <a:r>
              <a:rPr lang="en-US" altLang="ko-KR" dirty="0"/>
              <a:t>body </a:t>
            </a:r>
            <a:r>
              <a:rPr lang="ko-KR" altLang="en-US" dirty="0"/>
              <a:t>태그 내에 기술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태그를 사용하여 사용자가 원하는 문서를 작성</a:t>
            </a:r>
          </a:p>
        </p:txBody>
      </p:sp>
    </p:spTree>
    <p:extLst>
      <p:ext uri="{BB962C8B-B14F-4D97-AF65-F5344CB8AC3E}">
        <p14:creationId xmlns:p14="http://schemas.microsoft.com/office/powerpoint/2010/main" val="1626777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&lt;tag&gt;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9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3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글자를 다루는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&lt;tag&gt;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&lt;h1~6&gt;&lt;/h1~6&gt;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제목을 뜻하는 </a:t>
            </a:r>
            <a:r>
              <a:rPr lang="en-US" altLang="ko-KR" dirty="0">
                <a:solidFill>
                  <a:srgbClr val="0070C0"/>
                </a:solidFill>
              </a:rPr>
              <a:t>Heading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h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자동 줄 바꿈</a:t>
            </a:r>
            <a:r>
              <a:rPr lang="en-US" altLang="ko-KR" dirty="0">
                <a:solidFill>
                  <a:schemeClr val="accent2"/>
                </a:solidFill>
              </a:rPr>
              <a:t>! </a:t>
            </a:r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/>
              <a:t>제목이니까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HTML </a:t>
            </a:r>
            <a:r>
              <a:rPr lang="ko-KR" altLang="en-US" dirty="0"/>
              <a:t>문서에는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h1 </a:t>
            </a:r>
            <a:r>
              <a:rPr lang="ko-KR" altLang="en-US" dirty="0">
                <a:solidFill>
                  <a:schemeClr val="accent2"/>
                </a:solidFill>
              </a:rPr>
              <a:t>태그를 권장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웹 검색 엔진이 제일 먼저 검색하는 태그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379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Semantic</a:t>
            </a:r>
            <a:r>
              <a:rPr lang="en-US" altLang="ko-KR" dirty="0"/>
              <a:t> Web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576CAD-876B-2EC5-2756-E8456A41E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태그 자체로 컨텐츠에 대한 의미를 명확하게 설명할 수 있는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개발자가 의도한 요소의 의미가 명확하게 나타남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&lt;header&gt;, &lt;footer&gt;,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&lt;title&gt;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검색 엔진이 웹 페이지를 검색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ko-KR" altLang="en-US" dirty="0"/>
              <a:t>를 검색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5943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본문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&lt;p&gt;&lt;/p&gt;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본문을 뜻하는 </a:t>
            </a:r>
            <a:r>
              <a:rPr lang="en-US" altLang="ko-KR" dirty="0">
                <a:solidFill>
                  <a:schemeClr val="accent2"/>
                </a:solidFill>
              </a:rPr>
              <a:t>paragraph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본문을 적기 위한 태그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41658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줄 바꿈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과연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/>
              <a:t>은 무엇의 약자 일까요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줄을 바꿔 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</a:t>
            </a:r>
            <a:r>
              <a:rPr lang="en-US" altLang="ko-KR" dirty="0"/>
              <a:t>…. </a:t>
            </a:r>
            <a:r>
              <a:rPr lang="ko-KR" altLang="en-US" dirty="0"/>
              <a:t>그냥 </a:t>
            </a:r>
            <a:r>
              <a:rPr lang="ko-KR" altLang="en-US" dirty="0" err="1">
                <a:solidFill>
                  <a:schemeClr val="accent2"/>
                </a:solidFill>
              </a:rPr>
              <a:t>엔터</a:t>
            </a:r>
            <a:r>
              <a:rPr lang="ko-KR" altLang="en-US" dirty="0"/>
              <a:t> 치면 안되나요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그럼 </a:t>
            </a:r>
            <a:r>
              <a:rPr lang="ko-KR" altLang="en-US" dirty="0" err="1">
                <a:solidFill>
                  <a:schemeClr val="accent2"/>
                </a:solidFill>
              </a:rPr>
              <a:t>공백</a:t>
            </a:r>
            <a:r>
              <a:rPr lang="ko-KR" altLang="en-US" dirty="0" err="1"/>
              <a:t>은요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3906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형식화 된 글자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&lt;pre&gt;&lt;/pre&gt;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형식화</a:t>
            </a:r>
            <a:r>
              <a:rPr lang="en-US" altLang="ko-KR" dirty="0">
                <a:solidFill>
                  <a:schemeClr val="accent2"/>
                </a:solidFill>
              </a:rPr>
              <a:t>(preformatted)</a:t>
            </a:r>
            <a:r>
              <a:rPr lang="ko-KR" altLang="en-US" dirty="0"/>
              <a:t>의 약자 </a:t>
            </a:r>
            <a:r>
              <a:rPr lang="en-US" altLang="ko-KR" dirty="0">
                <a:solidFill>
                  <a:srgbClr val="00B050"/>
                </a:solidFill>
              </a:rPr>
              <a:t>&lt;pre&gt;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우리가 </a:t>
            </a:r>
            <a:r>
              <a:rPr lang="ko-KR" altLang="en-US" dirty="0">
                <a:solidFill>
                  <a:schemeClr val="accent2"/>
                </a:solidFill>
              </a:rPr>
              <a:t>에디터에 쓴 대로 </a:t>
            </a:r>
            <a:r>
              <a:rPr lang="ko-KR" altLang="en-US" dirty="0"/>
              <a:t>웹에서도 보여준답니다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개발자들도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 err="1">
                <a:solidFill>
                  <a:srgbClr val="00B050"/>
                </a:solidFill>
              </a:rPr>
              <a:t>nbsp</a:t>
            </a:r>
            <a:r>
              <a:rPr lang="en-US" altLang="ko-KR" dirty="0">
                <a:solidFill>
                  <a:srgbClr val="00B050"/>
                </a:solidFill>
              </a:rPr>
              <a:t>; </a:t>
            </a:r>
            <a:r>
              <a:rPr lang="ko-KR" altLang="en-US" dirty="0"/>
              <a:t>사용하기 귀찮기 때문이죠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 막상 거의 </a:t>
            </a:r>
            <a:r>
              <a:rPr lang="ko-KR" altLang="en-US" dirty="0" err="1"/>
              <a:t>안씁니다</a:t>
            </a:r>
            <a:r>
              <a:rPr lang="en-US" altLang="ko-KR" dirty="0"/>
              <a:t>…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782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0"/>
            <a:ext cx="10515600" cy="1325563"/>
          </a:xfrm>
        </p:spPr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4" name="Picture 2" descr="사막 - 위키백과, 우리 모두의 백과사전">
            <a:extLst>
              <a:ext uri="{FF2B5EF4-FFF2-40B4-BE49-F238E27FC236}">
                <a16:creationId xmlns:a16="http://schemas.microsoft.com/office/drawing/2014/main" id="{2B0DABAD-E9AB-274F-10FF-0DF5750F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3" y="2695271"/>
            <a:ext cx="334790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죽음의 루트 아이거 북벽을 오르다 &lt; 사회/르포 &lt; 기사본문 - 주간조선">
            <a:extLst>
              <a:ext uri="{FF2B5EF4-FFF2-40B4-BE49-F238E27FC236}">
                <a16:creationId xmlns:a16="http://schemas.microsoft.com/office/drawing/2014/main" id="{1CA85232-75B4-735D-F6F7-F6B4D928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67" y="2695271"/>
            <a:ext cx="3556582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ancun, Mexico: a Complete Travel Guide">
            <a:extLst>
              <a:ext uri="{FF2B5EF4-FFF2-40B4-BE49-F238E27FC236}">
                <a16:creationId xmlns:a16="http://schemas.microsoft.com/office/drawing/2014/main" id="{FC4C82E7-160D-9D1F-AD43-6D987765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7" y="2695271"/>
            <a:ext cx="338594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5190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 줄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수평으로 된 줄을 그어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685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꾸미기 태그들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&lt;b&gt; </a:t>
            </a:r>
            <a:r>
              <a:rPr lang="en-US" altLang="ko-KR" dirty="0"/>
              <a:t>: </a:t>
            </a:r>
            <a:r>
              <a:rPr lang="ko-KR" altLang="en-US" dirty="0"/>
              <a:t>두껍게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&lt;strong&gt;</a:t>
            </a:r>
            <a:r>
              <a:rPr lang="en-US" altLang="ko-KR" dirty="0"/>
              <a:t> : </a:t>
            </a:r>
            <a:r>
              <a:rPr lang="ko-KR" altLang="en-US" dirty="0"/>
              <a:t>두껍게</a:t>
            </a:r>
            <a:r>
              <a:rPr lang="en-US" altLang="ko-KR" dirty="0"/>
              <a:t>! +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한</a:t>
            </a:r>
            <a:r>
              <a:rPr lang="ko-KR" altLang="en-US" dirty="0"/>
              <a:t> 의미를 지님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이탤릭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em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Emphasized, </a:t>
            </a:r>
            <a:r>
              <a:rPr lang="ko-KR" altLang="en-US" dirty="0"/>
              <a:t>강조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&lt;del&gt;</a:t>
            </a:r>
            <a:r>
              <a:rPr lang="en-US" altLang="ko-KR" dirty="0"/>
              <a:t> : </a:t>
            </a:r>
            <a:r>
              <a:rPr lang="ko-KR" altLang="en-US" dirty="0"/>
              <a:t>중간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&lt;u&gt;</a:t>
            </a:r>
            <a:r>
              <a:rPr lang="en-US" altLang="ko-KR" dirty="0"/>
              <a:t> : </a:t>
            </a:r>
            <a:r>
              <a:rPr lang="ko-KR" altLang="en-US" dirty="0"/>
              <a:t>밑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512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0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이미지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삽입하기</a:t>
            </a:r>
          </a:p>
        </p:txBody>
      </p:sp>
    </p:spTree>
    <p:extLst>
      <p:ext uri="{BB962C8B-B14F-4D97-AF65-F5344CB8AC3E}">
        <p14:creationId xmlns:p14="http://schemas.microsoft.com/office/powerpoint/2010/main" val="338446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넣어 봅시다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이미지를 넣을 때 사용하는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r>
              <a:rPr lang="ko-KR" altLang="en-US" dirty="0"/>
              <a:t>빈 요소</a:t>
            </a:r>
            <a:r>
              <a:rPr lang="en-US" altLang="ko-KR" dirty="0"/>
              <a:t>,</a:t>
            </a:r>
            <a:r>
              <a:rPr lang="ko-KR" altLang="en-US" dirty="0"/>
              <a:t> 닫는 태그가 필요하지 않음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37CB0-C44E-8FC8-2167-8637EC6E0735}"/>
              </a:ext>
            </a:extLst>
          </p:cNvPr>
          <p:cNvGrpSpPr/>
          <p:nvPr/>
        </p:nvGrpSpPr>
        <p:grpSpPr>
          <a:xfrm>
            <a:off x="1079228" y="3037166"/>
            <a:ext cx="10033544" cy="2870853"/>
            <a:chOff x="425450" y="1214879"/>
            <a:chExt cx="11341100" cy="32449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E96E8-1276-CE87-FF3E-1144DCD8E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548962-7949-A308-8628-B5C08060E9FC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0264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위치는</a:t>
            </a:r>
            <a:r>
              <a:rPr lang="en-US" altLang="ko-KR" dirty="0"/>
              <a:t>!?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속성을 사용하여 이미지의 위치를 알려 줍니다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컴퓨터의 파일 또는</a:t>
            </a:r>
            <a:r>
              <a:rPr lang="en-US" altLang="ko-KR" dirty="0"/>
              <a:t>, </a:t>
            </a:r>
            <a:r>
              <a:rPr lang="ko-KR" altLang="en-US" dirty="0"/>
              <a:t>인터넷의 주소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)</a:t>
            </a:r>
            <a:r>
              <a:rPr lang="ko-KR" altLang="en-US" dirty="0"/>
              <a:t>을 입력할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D8E6D-7A5E-E57E-7B1B-727AA3BD7D32}"/>
              </a:ext>
            </a:extLst>
          </p:cNvPr>
          <p:cNvSpPr txBox="1"/>
          <p:nvPr/>
        </p:nvSpPr>
        <p:spPr>
          <a:xfrm>
            <a:off x="627017" y="3027628"/>
            <a:ext cx="11144773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"https://hips.hearstapps.com/hmg-prod.s3.amazonaws.com/images/dog-puppy-on-garden-royalty-free-image-1586966191.jpg?crop=0.752xw:1.00xh;0.175xw,0&amp;resize=1200:*"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7231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Alt</a:t>
            </a:r>
            <a:r>
              <a:rPr lang="en-US" altLang="ko-KR" dirty="0"/>
              <a:t>(</a:t>
            </a:r>
            <a:r>
              <a:rPr lang="en-US" altLang="ko-KR" dirty="0" err="1"/>
              <a:t>ernative</a:t>
            </a:r>
            <a:r>
              <a:rPr lang="en-US" altLang="ko-KR" dirty="0"/>
              <a:t>)?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이미지의 대체 텍스트</a:t>
            </a:r>
            <a:endParaRPr lang="en-US" altLang="ko-KR" dirty="0"/>
          </a:p>
          <a:p>
            <a:r>
              <a:rPr lang="ko-KR" altLang="en-US" dirty="0"/>
              <a:t>이미지를 제대로 못 불러 왔을 때</a:t>
            </a:r>
            <a:r>
              <a:rPr lang="en-US" altLang="ko-KR" dirty="0"/>
              <a:t>, </a:t>
            </a:r>
            <a:r>
              <a:rPr lang="ko-KR" altLang="en-US" dirty="0"/>
              <a:t>텍스트로 해당 이미지가 </a:t>
            </a:r>
            <a:r>
              <a:rPr lang="ko-KR" altLang="en-US" dirty="0" err="1"/>
              <a:t>무었이었는지를</a:t>
            </a:r>
            <a:r>
              <a:rPr lang="ko-KR" altLang="en-US" dirty="0"/>
              <a:t> 표시</a:t>
            </a:r>
            <a:endParaRPr lang="en-US" altLang="ko-KR" dirty="0"/>
          </a:p>
          <a:p>
            <a:r>
              <a:rPr lang="ko-KR" altLang="en-US" dirty="0"/>
              <a:t>시각장애인 분들이 웹을 사용할 때 사용하기 때문에 </a:t>
            </a:r>
            <a:r>
              <a:rPr lang="ko-KR" altLang="en-US" dirty="0">
                <a:solidFill>
                  <a:schemeClr val="accent2"/>
                </a:solidFill>
              </a:rPr>
              <a:t>필수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B23C4-4E7F-1550-0DA8-778582377E6D}"/>
              </a:ext>
            </a:extLst>
          </p:cNvPr>
          <p:cNvSpPr txBox="1"/>
          <p:nvPr/>
        </p:nvSpPr>
        <p:spPr>
          <a:xfrm>
            <a:off x="798370" y="4431715"/>
            <a:ext cx="740510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012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크기 조절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en-US" altLang="ko-KR" dirty="0"/>
              <a:t>width </a:t>
            </a:r>
            <a:r>
              <a:rPr lang="ko-KR" altLang="en-US" dirty="0"/>
              <a:t>와 </a:t>
            </a:r>
            <a:r>
              <a:rPr lang="en-US" altLang="ko-KR" dirty="0"/>
              <a:t>height </a:t>
            </a:r>
            <a:r>
              <a:rPr lang="ko-KR" altLang="en-US" dirty="0"/>
              <a:t>를 사용하여 크기를 조절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가로 세로 중 하나의 크기만 입력하면 이미지의 비율에 맞춰서 나머지 한쪽은 자동으로</a:t>
            </a:r>
            <a:r>
              <a:rPr lang="en-US" altLang="ko-KR" dirty="0"/>
              <a:t> </a:t>
            </a:r>
            <a:r>
              <a:rPr lang="ko-KR" altLang="en-US" dirty="0"/>
              <a:t>결정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B23C4-4E7F-1550-0DA8-778582377E6D}"/>
              </a:ext>
            </a:extLst>
          </p:cNvPr>
          <p:cNvSpPr txBox="1"/>
          <p:nvPr/>
        </p:nvSpPr>
        <p:spPr>
          <a:xfrm>
            <a:off x="798370" y="2228446"/>
            <a:ext cx="986963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332D1-2C49-47D2-602E-E23C94E1F1CD}"/>
              </a:ext>
            </a:extLst>
          </p:cNvPr>
          <p:cNvSpPr txBox="1"/>
          <p:nvPr/>
        </p:nvSpPr>
        <p:spPr>
          <a:xfrm>
            <a:off x="798370" y="4431715"/>
            <a:ext cx="831079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91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0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문서의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영역 구분하기</a:t>
            </a:r>
          </a:p>
        </p:txBody>
      </p:sp>
    </p:spTree>
    <p:extLst>
      <p:ext uri="{BB962C8B-B14F-4D97-AF65-F5344CB8AC3E}">
        <p14:creationId xmlns:p14="http://schemas.microsoft.com/office/powerpoint/2010/main" val="351628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태그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요소 여럿을 묶어서 관리하기 위한 용도로 사용되는 태그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컨테이너</a:t>
            </a:r>
            <a:r>
              <a:rPr lang="en-US" altLang="ko-KR" dirty="0"/>
              <a:t>‘</a:t>
            </a:r>
          </a:p>
          <a:p>
            <a:r>
              <a:rPr lang="ko-KR" altLang="en-US" dirty="0"/>
              <a:t>컨텐츠나 레이아웃에 아무런 영향을 주지 않음</a:t>
            </a:r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en-US" altLang="ko-KR" dirty="0"/>
              <a:t>&lt;div&gt;, &lt;span&gt; </a:t>
            </a:r>
            <a:r>
              <a:rPr lang="ko-KR" altLang="en-US" dirty="0"/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20875921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E4E81-AC76-92F9-A936-0298547B16D7}"/>
              </a:ext>
            </a:extLst>
          </p:cNvPr>
          <p:cNvSpPr txBox="1"/>
          <p:nvPr/>
        </p:nvSpPr>
        <p:spPr>
          <a:xfrm>
            <a:off x="609600" y="472665"/>
            <a:ext cx="831668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B641F-C9E2-B5AE-64A8-7BBFD16851A8}"/>
              </a:ext>
            </a:extLst>
          </p:cNvPr>
          <p:cNvSpPr txBox="1"/>
          <p:nvPr/>
        </p:nvSpPr>
        <p:spPr>
          <a:xfrm>
            <a:off x="609600" y="3019370"/>
            <a:ext cx="890016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EF4D211-9A91-4BB3-88F4-233569EE364C}"/>
              </a:ext>
            </a:extLst>
          </p:cNvPr>
          <p:cNvSpPr/>
          <p:nvPr/>
        </p:nvSpPr>
        <p:spPr>
          <a:xfrm>
            <a:off x="4354286" y="2168434"/>
            <a:ext cx="827314" cy="5486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96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4228</Words>
  <Application>Microsoft Office PowerPoint</Application>
  <PresentationFormat>와이드스크린</PresentationFormat>
  <Paragraphs>595</Paragraphs>
  <Slides>193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193</vt:i4>
      </vt:variant>
    </vt:vector>
  </HeadingPairs>
  <TitlesOfParts>
    <vt:vector size="206" baseType="lpstr">
      <vt:lpstr>Lora</vt:lpstr>
      <vt:lpstr>맑은 고딕</vt:lpstr>
      <vt:lpstr>나눔스퀘어 ExtraBold</vt:lpstr>
      <vt:lpstr>강한공군체 Medium</vt:lpstr>
      <vt:lpstr>ROKAF SLAB SERIF MEDIUM</vt:lpstr>
      <vt:lpstr>나눔스퀘어 Bold</vt:lpstr>
      <vt:lpstr>Consolas</vt:lpstr>
      <vt:lpstr>강한공군체 Bold</vt:lpstr>
      <vt:lpstr>Mosk Bold 700</vt:lpstr>
      <vt:lpstr>한컴 말랑말랑 Regular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우리는 이런 언어들을 배울 겁니다!</vt:lpstr>
      <vt:lpstr>이 언어들은 왜 나누어져 있을까요?</vt:lpstr>
      <vt:lpstr>PowerPoint 프레젠테이션</vt:lpstr>
      <vt:lpstr>PowerPoint 프레젠테이션</vt:lpstr>
      <vt:lpstr>PowerPoint 프레젠테이션</vt:lpstr>
      <vt:lpstr>이 언어들은 왜 나누어져 있을까요?</vt:lpstr>
      <vt:lpstr>PowerPoint 프레젠테이션</vt:lpstr>
      <vt:lpstr>그럼 컴퓨터 언어는?</vt:lpstr>
      <vt:lpstr>PowerPoint 프레젠테이션</vt:lpstr>
      <vt:lpstr>HTML</vt:lpstr>
      <vt:lpstr>역사적으로 인류는!</vt:lpstr>
      <vt:lpstr>인터넷의 탄생과, HTML</vt:lpstr>
      <vt:lpstr>탄생! 인터넷(International Network)</vt:lpstr>
      <vt:lpstr>HTTP(Hyper Text Transfer Protocol)</vt:lpstr>
      <vt:lpstr>HyperText Markup Language</vt:lpstr>
      <vt:lpstr>HyperText Markup Language</vt:lpstr>
      <vt:lpstr>HTML</vt:lpstr>
      <vt:lpstr>PowerPoint 프레젠테이션</vt:lpstr>
      <vt:lpstr>VS Code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Formatting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요소(Element)</vt:lpstr>
      <vt:lpstr>PowerPoint 프레젠테이션</vt:lpstr>
      <vt:lpstr>PowerPoint 프레젠테이션</vt:lpstr>
      <vt:lpstr>PowerPoint 프레젠테이션</vt:lpstr>
      <vt:lpstr>HTML 기본 문법, 중첩(Nested)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빈 요소(Empty)</vt:lpstr>
      <vt:lpstr>PowerPoint 프레젠테이션</vt:lpstr>
      <vt:lpstr>PowerPoint 프레젠테이션</vt:lpstr>
      <vt:lpstr>PowerPoint 프레젠테이션</vt:lpstr>
      <vt:lpstr>PowerPoint 프레젠테이션</vt:lpstr>
      <vt:lpstr>HTML 기본 문법, 주석(Comments)</vt:lpstr>
      <vt:lpstr>실습, 간단한 HTML 문서 만들기 </vt:lpstr>
      <vt:lpstr>PowerPoint 프레젠테이션</vt:lpstr>
      <vt:lpstr>HTML 기본 문법, 속성(Attribute)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구조 설명</vt:lpstr>
      <vt:lpstr>HTML 구조 설명</vt:lpstr>
      <vt:lpstr>HTML 구조 설명</vt:lpstr>
      <vt:lpstr>HTML 구조 설명</vt:lpstr>
      <vt:lpstr>PowerPoint 프레젠테이션</vt:lpstr>
      <vt:lpstr>&lt;head&gt; 태그</vt:lpstr>
      <vt:lpstr>&lt;head&gt; 태그</vt:lpstr>
      <vt:lpstr>&lt;head&gt; 태그, +@ 요소들</vt:lpstr>
      <vt:lpstr>기초 코드를 불러와 봅시다!</vt:lpstr>
      <vt:lpstr>&lt;meta&gt;, charset</vt:lpstr>
      <vt:lpstr>&lt;meta&gt;, http-equiv(alent)</vt:lpstr>
      <vt:lpstr>&lt;meta&gt;, name</vt:lpstr>
      <vt:lpstr>&lt;meta&gt;, viewport</vt:lpstr>
      <vt:lpstr>&lt;meta&gt;, viewport</vt:lpstr>
      <vt:lpstr>&lt;meta&gt;, viewport 체험하기</vt:lpstr>
      <vt:lpstr>PowerPoint 프레젠테이션</vt:lpstr>
      <vt:lpstr>&lt;meta&gt;, viewport 체험하기</vt:lpstr>
      <vt:lpstr>PowerPoint 프레젠테이션</vt:lpstr>
      <vt:lpstr>PowerPoint 프레젠테이션</vt:lpstr>
      <vt:lpstr>&lt;body&gt; 태그</vt:lpstr>
      <vt:lpstr>PowerPoint 프레젠테이션</vt:lpstr>
      <vt:lpstr>PowerPoint 프레젠테이션</vt:lpstr>
      <vt:lpstr>제목 태그, &lt;h1~6&gt;&lt;/h1~6&gt;</vt:lpstr>
      <vt:lpstr>Semantic Web</vt:lpstr>
      <vt:lpstr>본문 태그, &lt;p&gt;&lt;/p&gt;</vt:lpstr>
      <vt:lpstr>줄 바꿈 태그, &lt;br&gt;</vt:lpstr>
      <vt:lpstr>형식화 된 글자, &lt;pre&gt;&lt;/pre&gt;</vt:lpstr>
      <vt:lpstr>수평 줄, &lt;hr&gt;</vt:lpstr>
      <vt:lpstr>문자 꾸미기 태그들</vt:lpstr>
      <vt:lpstr>PowerPoint 프레젠테이션</vt:lpstr>
      <vt:lpstr>이미지를 넣어 봅시다!</vt:lpstr>
      <vt:lpstr>이미지 위치는!?</vt:lpstr>
      <vt:lpstr>Alt(ernative)?</vt:lpstr>
      <vt:lpstr>크기 조절</vt:lpstr>
      <vt:lpstr>PowerPoint 프레젠테이션</vt:lpstr>
      <vt:lpstr>컨테이너 태그</vt:lpstr>
      <vt:lpstr>PowerPoint 프레젠테이션</vt:lpstr>
      <vt:lpstr>PowerPoint 프레젠테이션</vt:lpstr>
      <vt:lpstr>태그의 전역 속성</vt:lpstr>
      <vt:lpstr>PowerPoint 프레젠테이션</vt:lpstr>
      <vt:lpstr>실습, 일기 쓰기!</vt:lpstr>
      <vt:lpstr>PowerPoint 프레젠테이션</vt:lpstr>
      <vt:lpstr>HTML의 꽃 하이퍼링크, &lt;a&gt;</vt:lpstr>
      <vt:lpstr>HTML의 꽃 하이퍼링크, &lt;a&gt;</vt:lpstr>
      <vt:lpstr>PowerPoint 프레젠테이션</vt:lpstr>
      <vt:lpstr>목록</vt:lpstr>
      <vt:lpstr>목록, &lt;ul&gt;&lt;/ul&gt; or &lt;ol&gt;&lt;/ol&gt;</vt:lpstr>
      <vt:lpstr>중첩 목록!</vt:lpstr>
      <vt:lpstr>실습, 카페 음료 문서 작성</vt:lpstr>
      <vt:lpstr>실습, 카페 음료 문서 작성</vt:lpstr>
      <vt:lpstr>PowerPoint 프레젠테이션</vt:lpstr>
      <vt:lpstr>PowerPoint 프레젠테이션</vt:lpstr>
      <vt:lpstr>선택 메뉴를 만드는, &lt;select&gt;</vt:lpstr>
      <vt:lpstr>PowerPoint 프레젠테이션</vt:lpstr>
      <vt:lpstr> 입력 값 받기! &lt;input&gt;</vt:lpstr>
      <vt:lpstr>버튼, type=“button”</vt:lpstr>
      <vt:lpstr>텍스트, type=“text”</vt:lpstr>
      <vt:lpstr>패스워드, type=“password”</vt:lpstr>
      <vt:lpstr>체크 박스, type=“checkbox”</vt:lpstr>
      <vt:lpstr>PowerPoint 프레젠테이션</vt:lpstr>
      <vt:lpstr>라디오 버튼, type=“radio”</vt:lpstr>
      <vt:lpstr>PowerPoint 프레젠테이션</vt:lpstr>
      <vt:lpstr>날짜 선택, type=“date”</vt:lpstr>
      <vt:lpstr>실습, 카페 음료 주문 문서 작성</vt:lpstr>
      <vt:lpstr>PowerPoint 프레젠테이션</vt:lpstr>
      <vt:lpstr>PowerPoint 프레젠테이션</vt:lpstr>
      <vt:lpstr>PowerPoint 프레젠테이션</vt:lpstr>
      <vt:lpstr>PowerPoint 프레젠테이션</vt:lpstr>
      <vt:lpstr>VCS(Version Control System)</vt:lpstr>
      <vt:lpstr>세계 3대 개발자!?</vt:lpstr>
      <vt:lpstr>Linus Benedict Torvalds</vt:lpstr>
      <vt:lpstr>Linux(Linus + unix)</vt:lpstr>
      <vt:lpstr>VCS(Version Control System)</vt:lpstr>
      <vt:lpstr>Git이 하는 일은!</vt:lpstr>
      <vt:lpstr>버전 관리</vt:lpstr>
      <vt:lpstr>버전 관리</vt:lpstr>
      <vt:lpstr>Git의 특징!</vt:lpstr>
      <vt:lpstr>PowerPoint 프레젠테이션</vt:lpstr>
      <vt:lpstr>PowerPoint 프레젠테이션</vt:lpstr>
      <vt:lpstr>PowerPoint 프레젠테이션</vt:lpstr>
      <vt:lpstr>Git, 설치하기(Windows)</vt:lpstr>
      <vt:lpstr>Git, 설치하기(Windows)</vt:lpstr>
      <vt:lpstr>Git, 설치하기(Mac)</vt:lpstr>
      <vt:lpstr>PowerPoint 프레젠테이션</vt:lpstr>
      <vt:lpstr>PowerPoint 프레젠테이션</vt:lpstr>
      <vt:lpstr>Git hub 사용을 위한 세팅 시작!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 메시지!?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커밋하기 on CLI</vt:lpstr>
      <vt:lpstr>Git, 커밋하기 on GUI</vt:lpstr>
      <vt:lpstr>실습, 깃 커밋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Push, 온라인에 깃을 저장하자!</vt:lpstr>
      <vt:lpstr>Push, 온라인에 깃을 저장하자!</vt:lpstr>
      <vt:lpstr>Github 에 올리기! – Repo 생성</vt:lpstr>
      <vt:lpstr>Github 에 올리기! – 안내 따라하기!</vt:lpstr>
      <vt:lpstr>Github 에 올리기!(Push) </vt:lpstr>
      <vt:lpstr>PowerPoint 프레젠테이션</vt:lpstr>
      <vt:lpstr>Access Token 발행!</vt:lpstr>
      <vt:lpstr>PowerPoint 프레젠테이션</vt:lpstr>
      <vt:lpstr>PowerPoint 프레젠테이션</vt:lpstr>
      <vt:lpstr>PowerPoint 프레젠테이션</vt:lpstr>
      <vt:lpstr>For Windows</vt:lpstr>
      <vt:lpstr>For Mac</vt:lpstr>
      <vt:lpstr>Git, 푸쉬하기 on GUI</vt:lpstr>
      <vt:lpstr>블랙 박스와 비슷합니다!</vt:lpstr>
      <vt:lpstr>실습, 깃 푸쉬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134</cp:revision>
  <dcterms:created xsi:type="dcterms:W3CDTF">2022-05-29T13:34:07Z</dcterms:created>
  <dcterms:modified xsi:type="dcterms:W3CDTF">2023-01-25T22:51:20Z</dcterms:modified>
</cp:coreProperties>
</file>